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79" r:id="rId3"/>
    <p:sldId id="282" r:id="rId4"/>
    <p:sldId id="296" r:id="rId5"/>
    <p:sldId id="264" r:id="rId6"/>
    <p:sldId id="297" r:id="rId7"/>
    <p:sldId id="292" r:id="rId8"/>
    <p:sldId id="270" r:id="rId9"/>
    <p:sldId id="298" r:id="rId10"/>
    <p:sldId id="303" r:id="rId11"/>
    <p:sldId id="304" r:id="rId12"/>
    <p:sldId id="295" r:id="rId13"/>
    <p:sldId id="259" r:id="rId14"/>
    <p:sldId id="269" r:id="rId15"/>
    <p:sldId id="288" r:id="rId16"/>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87427" autoAdjust="0"/>
  </p:normalViewPr>
  <p:slideViewPr>
    <p:cSldViewPr snapToGrid="0">
      <p:cViewPr varScale="1">
        <p:scale>
          <a:sx n="82" d="100"/>
          <a:sy n="82" d="100"/>
        </p:scale>
        <p:origin x="69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iara Calder" userId="f94a5be7-6d60-4340-8d0e-6ceb03f02074" providerId="ADAL" clId="{FCBB0D01-9623-482D-8253-8638CFEEFAB0}"/>
    <pc:docChg chg="modSld">
      <pc:chgData name="Ciara Calder" userId="f94a5be7-6d60-4340-8d0e-6ceb03f02074" providerId="ADAL" clId="{FCBB0D01-9623-482D-8253-8638CFEEFAB0}" dt="2023-07-28T14:49:08.983" v="96" actId="20577"/>
      <pc:docMkLst>
        <pc:docMk/>
      </pc:docMkLst>
      <pc:sldChg chg="modSp mod">
        <pc:chgData name="Ciara Calder" userId="f94a5be7-6d60-4340-8d0e-6ceb03f02074" providerId="ADAL" clId="{FCBB0D01-9623-482D-8253-8638CFEEFAB0}" dt="2023-07-28T14:49:08.983" v="96" actId="20577"/>
        <pc:sldMkLst>
          <pc:docMk/>
          <pc:sldMk cId="1725659310" sldId="288"/>
        </pc:sldMkLst>
        <pc:spChg chg="mod">
          <ac:chgData name="Ciara Calder" userId="f94a5be7-6d60-4340-8d0e-6ceb03f02074" providerId="ADAL" clId="{FCBB0D01-9623-482D-8253-8638CFEEFAB0}" dt="2023-07-28T14:49:08.983" v="96" actId="20577"/>
          <ac:spMkLst>
            <pc:docMk/>
            <pc:sldMk cId="1725659310" sldId="288"/>
            <ac:spMk id="3" creationId="{FC298D5A-0B6F-4368-9169-99C720B4047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607D521E-9633-4613-930D-5F8E83D4C83F}" type="datetimeFigureOut">
              <a:rPr lang="en-IE" smtClean="0"/>
              <a:t>28/07/2023</a:t>
            </a:fld>
            <a:endParaRPr lang="en-IE"/>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F2A87D45-7FB1-41F5-B27E-2D18AAF65513}" type="slidenum">
              <a:rPr lang="en-IE" smtClean="0"/>
              <a:t>‹#›</a:t>
            </a:fld>
            <a:endParaRPr lang="en-IE"/>
          </a:p>
        </p:txBody>
      </p:sp>
    </p:spTree>
    <p:extLst>
      <p:ext uri="{BB962C8B-B14F-4D97-AF65-F5344CB8AC3E}">
        <p14:creationId xmlns:p14="http://schemas.microsoft.com/office/powerpoint/2010/main" val="3114465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F2A87D45-7FB1-41F5-B27E-2D18AAF65513}" type="slidenum">
              <a:rPr lang="en-IE" smtClean="0"/>
              <a:t>2</a:t>
            </a:fld>
            <a:endParaRPr lang="en-IE"/>
          </a:p>
        </p:txBody>
      </p:sp>
    </p:spTree>
    <p:extLst>
      <p:ext uri="{BB962C8B-B14F-4D97-AF65-F5344CB8AC3E}">
        <p14:creationId xmlns:p14="http://schemas.microsoft.com/office/powerpoint/2010/main" val="3635994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1. Acting Fairly </a:t>
            </a:r>
            <a:r>
              <a:rPr lang="en-IE" dirty="0">
                <a:latin typeface="Times New Roman" panose="02020603050405020304" pitchFamily="18" charset="0"/>
                <a:ea typeface="Calibri" panose="020F0502020204030204" pitchFamily="34" charset="0"/>
                <a:cs typeface="Times New Roman" panose="02020603050405020304" pitchFamily="18" charset="0"/>
              </a:rPr>
              <a:t>always acting  fairly, honestly and professionally in their best interests.</a:t>
            </a:r>
            <a:endParaRPr lang="en-IE" sz="105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latin typeface="Times New Roman" panose="02020603050405020304" pitchFamily="18" charset="0"/>
                <a:ea typeface="Calibri" panose="020F0502020204030204" pitchFamily="34" charset="0"/>
                <a:cs typeface="Times New Roman" panose="02020603050405020304" pitchFamily="18" charset="0"/>
              </a:rPr>
              <a:t>knowledge obtain and maintain the abilities, skills and knowledge to serve our clients through our commitment to continuous learning and professional development.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latin typeface="Times New Roman" panose="02020603050405020304" pitchFamily="18" charset="0"/>
                <a:cs typeface="Times New Roman" panose="02020603050405020304" pitchFamily="18" charset="0"/>
              </a:rPr>
              <a:t>We encourage and reward innovation and enhancements to processes that help us to provide a more professional service to our clients.</a:t>
            </a:r>
          </a:p>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C1E2A3F-99D4-448B-9645-3D872F09B3D0}"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7354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C1E2A3F-99D4-448B-9645-3D872F09B3D0}"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9240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8A87A34-81AB-432B-8DAE-1953F412C126}" type="datetimeFigureOut">
              <a:rPr lang="en-US" smtClean="0"/>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8356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01194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pPr/>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00955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42548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07727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A87A34-81AB-432B-8DAE-1953F412C126}" type="datetimeFigureOut">
              <a:rPr lang="en-US" smtClean="0"/>
              <a:t>7/28/2023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9436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A87A34-81AB-432B-8DAE-1953F412C126}" type="datetimeFigureOut">
              <a:rPr lang="en-US" smtClean="0"/>
              <a:t>7/28/2023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8417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smtClean="0"/>
              <a:t>7/28/2023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96961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7/28/2023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85983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44868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0589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7/28/2023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
        <p:nvSpPr>
          <p:cNvPr id="7" name="Rectangle 6"/>
          <p:cNvSpPr/>
          <p:nvPr userDrawn="1"/>
        </p:nvSpPr>
        <p:spPr>
          <a:xfrm>
            <a:off x="0" y="0"/>
            <a:ext cx="12192000" cy="914400"/>
          </a:xfrm>
          <a:prstGeom prst="rect">
            <a:avLst/>
          </a:prstGeom>
          <a:solidFill>
            <a:srgbClr val="98B8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10388184" y="0"/>
            <a:ext cx="1229193" cy="6858000"/>
          </a:xfrm>
          <a:prstGeom prst="rect">
            <a:avLst/>
          </a:prstGeom>
          <a:solidFill>
            <a:schemeClr val="accent2">
              <a:lumMod val="60000"/>
              <a:lumOff val="4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13"/>
          <a:stretch>
            <a:fillRect/>
          </a:stretch>
        </p:blipFill>
        <p:spPr>
          <a:xfrm>
            <a:off x="204787" y="63367"/>
            <a:ext cx="1800225" cy="781050"/>
          </a:xfrm>
          <a:prstGeom prst="rect">
            <a:avLst/>
          </a:prstGeom>
        </p:spPr>
      </p:pic>
    </p:spTree>
    <p:extLst>
      <p:ext uri="{BB962C8B-B14F-4D97-AF65-F5344CB8AC3E}">
        <p14:creationId xmlns:p14="http://schemas.microsoft.com/office/powerpoint/2010/main" val="2750329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revenue.ie/en/additional-incomes/dirt/index.aspx" TargetMode="External"/><Relationship Id="rId2" Type="http://schemas.openxmlformats.org/officeDocument/2006/relationships/hyperlink" Target="https://www.revenue.ie/en/jobs-and-pensions/calculating-your-income-tax/index.aspx" TargetMode="Externa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hyperlink" Target="https://www.revenue.ie/en/property/help-to-buy-incentive/index.asp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firsthomescheme.i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hyperlink" Target="https://www.irishmortgage.com/credit-logic/" TargetMode="External"/><Relationship Id="rId2" Type="http://schemas.openxmlformats.org/officeDocument/2006/relationships/hyperlink" Target="mailto:ciarac@irishmortgage.ie" TargetMode="Externa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hyperlink" Target="http://www.irishmortgage.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5.jpeg"/><Relationship Id="rId7" Type="http://schemas.openxmlformats.org/officeDocument/2006/relationships/image" Target="../media/image2.jp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1010" y="6526144"/>
            <a:ext cx="7766936" cy="1725844"/>
          </a:xfrm>
        </p:spPr>
        <p:txBody>
          <a:bodyPr>
            <a:normAutofit fontScale="90000"/>
          </a:bodyPr>
          <a:lstStyle/>
          <a:p>
            <a:pPr algn="ct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solidFill>
                  <a:schemeClr val="tx1"/>
                </a:solidFill>
                <a:latin typeface="Times New Roman" panose="02020603050405020304" pitchFamily="18" charset="0"/>
                <a:cs typeface="Times New Roman" panose="02020603050405020304" pitchFamily="18" charset="0"/>
              </a:rPr>
            </a:br>
            <a:br>
              <a:rPr lang="en-IE" dirty="0"/>
            </a:br>
            <a:endParaRPr lang="en-IE" dirty="0"/>
          </a:p>
        </p:txBody>
      </p:sp>
      <p:sp>
        <p:nvSpPr>
          <p:cNvPr id="6" name="Rectangle 5"/>
          <p:cNvSpPr/>
          <p:nvPr/>
        </p:nvSpPr>
        <p:spPr>
          <a:xfrm>
            <a:off x="2760991" y="1074246"/>
            <a:ext cx="5419723" cy="735586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3600" b="1"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4000" b="1" i="0" u="none" strike="noStrike" kern="1200" cap="none" spc="0" normalizeH="0" baseline="0" noProof="0" dirty="0">
              <a:ln>
                <a:noFill/>
              </a:ln>
              <a:solidFill>
                <a:srgbClr val="FF0000"/>
              </a:solidFill>
              <a:effectLst/>
              <a:uLnTx/>
              <a:uFillTx/>
              <a:latin typeface="Calibri" panose="020F0502020204030204"/>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IE" sz="4000" b="1" dirty="0">
              <a:solidFill>
                <a:srgbClr val="FF0000"/>
              </a:solidFill>
              <a:latin typeface="Calibri" panose="020F0502020204030204"/>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4000" b="1" i="0" u="none" strike="noStrike" kern="1200" cap="none" spc="0" normalizeH="0" baseline="0" noProof="0" dirty="0">
              <a:ln>
                <a:noFill/>
              </a:ln>
              <a:solidFill>
                <a:srgbClr val="FF0000"/>
              </a:solidFill>
              <a:effectLst/>
              <a:uLnTx/>
              <a:uFillTx/>
              <a:latin typeface="Calibri" panose="020F0502020204030204"/>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40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Times New Roman" panose="02020603050405020304" pitchFamily="18" charset="0"/>
              </a:rPr>
              <a:t>‘</a:t>
            </a:r>
            <a:r>
              <a:rPr kumimoji="0" lang="en-IE" sz="36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Times New Roman" panose="02020603050405020304" pitchFamily="18" charset="0"/>
              </a:rPr>
              <a:t>Getting Mortgage Ready’</a:t>
            </a:r>
            <a:endParaRPr lang="en-IE" sz="3600" b="1" dirty="0">
              <a:solidFill>
                <a:schemeClr val="accent5">
                  <a:lumMod val="50000"/>
                </a:schemeClr>
              </a:solidFill>
              <a:latin typeface="Calibri" panose="020F0502020204030204"/>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IE" sz="3600" b="1" dirty="0">
              <a:solidFill>
                <a:srgbClr val="002060"/>
              </a:solidFill>
              <a:latin typeface="Calibri" panose="020F0502020204030204"/>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IE" b="1" dirty="0">
                <a:solidFill>
                  <a:srgbClr val="002060"/>
                </a:solidFill>
                <a:latin typeface="Calibri" panose="020F0502020204030204"/>
                <a:cs typeface="Times New Roman" panose="02020603050405020304" pitchFamily="18" charset="0"/>
              </a:rPr>
              <a:t>26</a:t>
            </a:r>
            <a:r>
              <a:rPr lang="en-IE" b="1" baseline="30000" dirty="0">
                <a:solidFill>
                  <a:srgbClr val="002060"/>
                </a:solidFill>
                <a:latin typeface="Calibri" panose="020F0502020204030204"/>
                <a:cs typeface="Times New Roman" panose="02020603050405020304" pitchFamily="18" charset="0"/>
              </a:rPr>
              <a:t>th</a:t>
            </a:r>
            <a:r>
              <a:rPr lang="en-IE" b="1" dirty="0">
                <a:solidFill>
                  <a:srgbClr val="002060"/>
                </a:solidFill>
                <a:latin typeface="Calibri" panose="020F0502020204030204"/>
                <a:cs typeface="Times New Roman" panose="02020603050405020304" pitchFamily="18" charset="0"/>
              </a:rPr>
              <a:t> July 2023</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IE" b="1" dirty="0">
              <a:solidFill>
                <a:srgbClr val="002060"/>
              </a:solidFill>
              <a:latin typeface="Calibri" panose="020F0502020204030204"/>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dirty="0">
                <a:solidFill>
                  <a:srgbClr val="002060"/>
                </a:solidFill>
                <a:latin typeface="Calibri" panose="020F0502020204030204"/>
                <a:cs typeface="Times New Roman" panose="02020603050405020304" pitchFamily="18" charset="0"/>
              </a:rPr>
              <a:t>Ciara Calder</a:t>
            </a:r>
          </a:p>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dirty="0">
                <a:solidFill>
                  <a:srgbClr val="002060"/>
                </a:solidFill>
                <a:latin typeface="Calibri" panose="020F0502020204030204"/>
                <a:cs typeface="Times New Roman" panose="02020603050405020304" pitchFamily="18" charset="0"/>
              </a:rPr>
              <a:t>Senior Mortgage Advisor</a:t>
            </a:r>
            <a:endParaRPr kumimoji="0" lang="en-IE" sz="240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3600" b="1"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2400" b="1"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endParaRPr>
          </a:p>
          <a:p>
            <a:pPr algn="ctr"/>
            <a:br>
              <a:rPr kumimoji="0" lang="en-IE" sz="4800" b="1"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br>
            <a:endParaRPr kumimoji="0" lang="en-IE" sz="48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pic>
        <p:nvPicPr>
          <p:cNvPr id="3" name="Picture 2"/>
          <p:cNvPicPr>
            <a:picLocks noChangeAspect="1"/>
          </p:cNvPicPr>
          <p:nvPr/>
        </p:nvPicPr>
        <p:blipFill>
          <a:blip r:embed="rId2"/>
          <a:stretch>
            <a:fillRect/>
          </a:stretch>
        </p:blipFill>
        <p:spPr>
          <a:xfrm>
            <a:off x="2860998" y="1388571"/>
            <a:ext cx="5219711" cy="1630854"/>
          </a:xfrm>
          <a:prstGeom prst="rect">
            <a:avLst/>
          </a:prstGeom>
        </p:spPr>
      </p:pic>
      <p:pic>
        <p:nvPicPr>
          <p:cNvPr id="10" name="Picture 9" descr="A close up of a sign&#10;&#10;Description generated with high confidence">
            <a:extLst>
              <a:ext uri="{FF2B5EF4-FFF2-40B4-BE49-F238E27FC236}">
                <a16:creationId xmlns:a16="http://schemas.microsoft.com/office/drawing/2014/main" id="{A1232AF1-BA20-4F98-AC95-C005060005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10162" y="6332884"/>
            <a:ext cx="2377052" cy="494771"/>
          </a:xfrm>
          <a:prstGeom prst="rect">
            <a:avLst/>
          </a:prstGeom>
        </p:spPr>
      </p:pic>
    </p:spTree>
    <p:extLst>
      <p:ext uri="{BB962C8B-B14F-4D97-AF65-F5344CB8AC3E}">
        <p14:creationId xmlns:p14="http://schemas.microsoft.com/office/powerpoint/2010/main" val="3745669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95242-ACB0-6187-4A05-560453A69087}"/>
              </a:ext>
            </a:extLst>
          </p:cNvPr>
          <p:cNvSpPr>
            <a:spLocks noGrp="1"/>
          </p:cNvSpPr>
          <p:nvPr>
            <p:ph type="title"/>
          </p:nvPr>
        </p:nvSpPr>
        <p:spPr>
          <a:xfrm>
            <a:off x="4180114" y="365126"/>
            <a:ext cx="7173686" cy="418646"/>
          </a:xfrm>
        </p:spPr>
        <p:txBody>
          <a:bodyPr>
            <a:noAutofit/>
          </a:bodyPr>
          <a:lstStyle/>
          <a:p>
            <a:r>
              <a:rPr lang="en-US" sz="3200" dirty="0">
                <a:solidFill>
                  <a:schemeClr val="accent6">
                    <a:lumMod val="75000"/>
                  </a:schemeClr>
                </a:solidFill>
              </a:rPr>
              <a:t>Help to Buy Scheme</a:t>
            </a:r>
            <a:endParaRPr lang="en-IE" sz="3200" dirty="0">
              <a:solidFill>
                <a:schemeClr val="accent6">
                  <a:lumMod val="75000"/>
                </a:schemeClr>
              </a:solidFill>
            </a:endParaRPr>
          </a:p>
        </p:txBody>
      </p:sp>
      <p:sp>
        <p:nvSpPr>
          <p:cNvPr id="3" name="Content Placeholder 2">
            <a:extLst>
              <a:ext uri="{FF2B5EF4-FFF2-40B4-BE49-F238E27FC236}">
                <a16:creationId xmlns:a16="http://schemas.microsoft.com/office/drawing/2014/main" id="{0297A438-AB29-3ACB-F124-6BE546E502D7}"/>
              </a:ext>
            </a:extLst>
          </p:cNvPr>
          <p:cNvSpPr>
            <a:spLocks noGrp="1"/>
          </p:cNvSpPr>
          <p:nvPr>
            <p:ph idx="1"/>
          </p:nvPr>
        </p:nvSpPr>
        <p:spPr>
          <a:xfrm>
            <a:off x="838200" y="1324947"/>
            <a:ext cx="10515600" cy="4898669"/>
          </a:xfrm>
        </p:spPr>
        <p:txBody>
          <a:bodyPr/>
          <a:lstStyle/>
          <a:p>
            <a:pPr>
              <a:lnSpc>
                <a:spcPts val="1740"/>
              </a:lnSpc>
            </a:pPr>
            <a:r>
              <a:rPr lang="en-IE" sz="1800" dirty="0">
                <a:solidFill>
                  <a:schemeClr val="accent6">
                    <a:lumMod val="75000"/>
                  </a:schemeClr>
                </a:solidFill>
                <a:effectLst/>
                <a:ea typeface="Times New Roman" panose="02020603050405020304" pitchFamily="18" charset="0"/>
              </a:rPr>
              <a:t>The Help to Buy (HTB) scheme helps first-time buyers of newly-built homes to buy a new house or apartment. It also applies to once-off self-build homes. It only applies to properties costing €500,000 or less. The Help to Buy scheme gives a refund of income tax and Deposit Interest Retention Tax (DIRT) paid in Ireland over the previous 4 tax years. </a:t>
            </a:r>
          </a:p>
          <a:p>
            <a:pPr>
              <a:lnSpc>
                <a:spcPts val="1740"/>
              </a:lnSpc>
            </a:pPr>
            <a:r>
              <a:rPr lang="en-IE" sz="1800" dirty="0">
                <a:solidFill>
                  <a:schemeClr val="accent6">
                    <a:lumMod val="75000"/>
                  </a:schemeClr>
                </a:solidFill>
                <a:effectLst/>
                <a:ea typeface="Times New Roman" panose="02020603050405020304" pitchFamily="18" charset="0"/>
              </a:rPr>
              <a:t>The amount that you can claim is the lesser of:</a:t>
            </a:r>
          </a:p>
          <a:p>
            <a:pPr marL="0" lvl="0" indent="0">
              <a:lnSpc>
                <a:spcPct val="107000"/>
              </a:lnSpc>
              <a:spcAft>
                <a:spcPts val="800"/>
              </a:spcAft>
              <a:buSzPts val="1000"/>
              <a:buNone/>
              <a:tabLst>
                <a:tab pos="457200" algn="l"/>
              </a:tabLst>
            </a:pPr>
            <a:r>
              <a:rPr lang="en-IE" sz="1800" dirty="0">
                <a:solidFill>
                  <a:schemeClr val="accent6">
                    <a:lumMod val="75000"/>
                  </a:schemeClr>
                </a:solidFill>
                <a:effectLst/>
                <a:ea typeface="Calibri" panose="020F0502020204030204" pitchFamily="34" charset="0"/>
                <a:cs typeface="Calibri" panose="020F0502020204030204" pitchFamily="34" charset="0"/>
              </a:rPr>
              <a:t>	* €30,000</a:t>
            </a:r>
            <a:endParaRPr lang="en-IE" sz="1800" dirty="0">
              <a:solidFill>
                <a:schemeClr val="accent6">
                  <a:lumMod val="75000"/>
                </a:schemeClr>
              </a:solidFill>
              <a:effectLs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en-IE" sz="1800" dirty="0">
                <a:solidFill>
                  <a:schemeClr val="accent6">
                    <a:lumMod val="75000"/>
                  </a:schemeClr>
                </a:solidFill>
                <a:effectLst/>
                <a:ea typeface="Calibri" panose="020F0502020204030204" pitchFamily="34" charset="0"/>
                <a:cs typeface="Calibri" panose="020F0502020204030204" pitchFamily="34" charset="0"/>
              </a:rPr>
              <a:t>	* 10% of the purchase value of a new home or of the approved valuation of the property, in the case of 	    self-builds</a:t>
            </a:r>
            <a:endParaRPr lang="en-IE" sz="1800" dirty="0">
              <a:solidFill>
                <a:schemeClr val="accent6">
                  <a:lumMod val="75000"/>
                </a:schemeClr>
              </a:solidFill>
              <a:effectLs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en-IE" sz="1800" dirty="0">
                <a:solidFill>
                  <a:schemeClr val="accent6">
                    <a:lumMod val="75000"/>
                  </a:schemeClr>
                </a:solidFill>
                <a:effectLst/>
                <a:ea typeface="Calibri" panose="020F0502020204030204" pitchFamily="34" charset="0"/>
                <a:cs typeface="Calibri" panose="020F0502020204030204" pitchFamily="34" charset="0"/>
              </a:rPr>
              <a:t>	* the amount of </a:t>
            </a:r>
            <a:r>
              <a:rPr lang="en-IE" sz="1800" u="sng" dirty="0">
                <a:solidFill>
                  <a:schemeClr val="accent6">
                    <a:lumMod val="75000"/>
                  </a:schemeClr>
                </a:solidFill>
                <a:effectLst/>
                <a:ea typeface="Calibri" panose="020F0502020204030204" pitchFamily="34" charset="0"/>
                <a:cs typeface="Calibri" panose="020F0502020204030204" pitchFamily="34" charset="0"/>
                <a:hlinkClick r:id="rId2" tooltip="Calculating your Income Tax">
                  <a:extLst>
                    <a:ext uri="{A12FA001-AC4F-418D-AE19-62706E023703}">
                      <ahyp:hlinkClr xmlns:ahyp="http://schemas.microsoft.com/office/drawing/2018/hyperlinkcolor" val="tx"/>
                    </a:ext>
                  </a:extLst>
                </a:hlinkClick>
              </a:rPr>
              <a:t>Income Tax (IT)</a:t>
            </a:r>
            <a:r>
              <a:rPr lang="en-IE" sz="1800" dirty="0">
                <a:solidFill>
                  <a:schemeClr val="accent6">
                    <a:lumMod val="75000"/>
                  </a:schemeClr>
                </a:solidFill>
                <a:effectLst/>
                <a:ea typeface="Calibri" panose="020F0502020204030204" pitchFamily="34" charset="0"/>
                <a:cs typeface="Calibri" panose="020F0502020204030204" pitchFamily="34" charset="0"/>
              </a:rPr>
              <a:t> and </a:t>
            </a:r>
            <a:r>
              <a:rPr lang="en-IE" sz="1800" u="sng" dirty="0">
                <a:solidFill>
                  <a:schemeClr val="accent6">
                    <a:lumMod val="75000"/>
                  </a:schemeClr>
                </a:solidFill>
                <a:effectLst/>
                <a:ea typeface="Calibri" panose="020F0502020204030204" pitchFamily="34" charset="0"/>
                <a:cs typeface="Calibri" panose="020F0502020204030204" pitchFamily="34" charset="0"/>
                <a:hlinkClick r:id="rId3" tooltip="Deposit Interest Retention Tax (DIRT)">
                  <a:extLst>
                    <a:ext uri="{A12FA001-AC4F-418D-AE19-62706E023703}">
                      <ahyp:hlinkClr xmlns:ahyp="http://schemas.microsoft.com/office/drawing/2018/hyperlinkcolor" val="tx"/>
                    </a:ext>
                  </a:extLst>
                </a:hlinkClick>
              </a:rPr>
              <a:t>Deposit Interest Retention Tax (DIRT)</a:t>
            </a:r>
            <a:r>
              <a:rPr lang="en-IE" sz="1800" dirty="0">
                <a:solidFill>
                  <a:schemeClr val="accent6">
                    <a:lumMod val="75000"/>
                  </a:schemeClr>
                </a:solidFill>
                <a:effectLst/>
                <a:ea typeface="Calibri" panose="020F0502020204030204" pitchFamily="34" charset="0"/>
                <a:cs typeface="Calibri" panose="020F0502020204030204" pitchFamily="34" charset="0"/>
              </a:rPr>
              <a:t> you have paid for the four years 	    prior to your</a:t>
            </a:r>
            <a:r>
              <a:rPr lang="en-IE" sz="1800" dirty="0">
                <a:solidFill>
                  <a:schemeClr val="accent6">
                    <a:lumMod val="75000"/>
                  </a:schemeClr>
                </a:solidFill>
                <a:ea typeface="Calibri" panose="020F0502020204030204" pitchFamily="34" charset="0"/>
                <a:cs typeface="Calibri" panose="020F0502020204030204" pitchFamily="34" charset="0"/>
              </a:rPr>
              <a:t> application</a:t>
            </a:r>
            <a:endParaRPr lang="en-IE" sz="1800" dirty="0">
              <a:solidFill>
                <a:schemeClr val="accent6">
                  <a:lumMod val="75000"/>
                </a:schemeClr>
              </a:solidFill>
              <a:effectLst/>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chemeClr val="accent6">
                    <a:lumMod val="75000"/>
                  </a:schemeClr>
                </a:solidFill>
                <a:effectLst/>
                <a:ea typeface="Calibri" panose="020F0502020204030204" pitchFamily="34" charset="0"/>
                <a:cs typeface="Calibri" panose="020F0502020204030204" pitchFamily="34" charset="0"/>
              </a:rPr>
              <a:t>See </a:t>
            </a:r>
            <a:r>
              <a:rPr lang="en-IE" sz="1800" u="sng" dirty="0">
                <a:effectLst/>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https://www.revenue.ie/en/property/help-to-buy-incentive/index.aspx</a:t>
            </a:r>
            <a:r>
              <a:rPr lang="en-IE" sz="1800" dirty="0">
                <a:effectLst/>
                <a:ea typeface="Calibri" panose="020F0502020204030204" pitchFamily="34" charset="0"/>
                <a:cs typeface="Calibri" panose="020F0502020204030204" pitchFamily="34" charset="0"/>
              </a:rPr>
              <a:t> </a:t>
            </a:r>
            <a:r>
              <a:rPr lang="en-IE" sz="1800" dirty="0">
                <a:solidFill>
                  <a:schemeClr val="accent6">
                    <a:lumMod val="75000"/>
                  </a:schemeClr>
                </a:solidFill>
                <a:effectLst/>
                <a:ea typeface="Calibri" panose="020F0502020204030204" pitchFamily="34" charset="0"/>
                <a:cs typeface="Calibri" panose="020F0502020204030204" pitchFamily="34" charset="0"/>
              </a:rPr>
              <a:t>for more information</a:t>
            </a:r>
            <a:r>
              <a:rPr lang="en-IE" sz="1600" dirty="0">
                <a:solidFill>
                  <a:schemeClr val="accent6">
                    <a:lumMod val="75000"/>
                  </a:schemeClr>
                </a:solidFill>
                <a:effectLst/>
                <a:ea typeface="Calibri" panose="020F0502020204030204" pitchFamily="34" charset="0"/>
                <a:cs typeface="Calibri" panose="020F0502020204030204" pitchFamily="34" charset="0"/>
              </a:rPr>
              <a:t>.</a:t>
            </a:r>
            <a:endParaRPr lang="en-IE" sz="1600" dirty="0">
              <a:solidFill>
                <a:schemeClr val="accent6">
                  <a:lumMod val="75000"/>
                </a:schemeClr>
              </a:solidFill>
              <a:effectLst/>
              <a:ea typeface="Calibri" panose="020F0502020204030204" pitchFamily="34" charset="0"/>
              <a:cs typeface="Times New Roman" panose="02020603050405020304" pitchFamily="18" charset="0"/>
            </a:endParaRPr>
          </a:p>
          <a:p>
            <a:pPr marL="0" indent="0">
              <a:buNone/>
            </a:pPr>
            <a:endParaRPr lang="en-IE" dirty="0"/>
          </a:p>
        </p:txBody>
      </p:sp>
      <p:pic>
        <p:nvPicPr>
          <p:cNvPr id="4" name="Picture 3" descr="A close up of a sign&#10;&#10;Description generated with high confidence">
            <a:extLst>
              <a:ext uri="{FF2B5EF4-FFF2-40B4-BE49-F238E27FC236}">
                <a16:creationId xmlns:a16="http://schemas.microsoft.com/office/drawing/2014/main" id="{CA419992-FF87-63DD-1964-C06DBBDB73D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10162" y="6332884"/>
            <a:ext cx="2377052" cy="494771"/>
          </a:xfrm>
          <a:prstGeom prst="rect">
            <a:avLst/>
          </a:prstGeom>
        </p:spPr>
      </p:pic>
    </p:spTree>
    <p:extLst>
      <p:ext uri="{BB962C8B-B14F-4D97-AF65-F5344CB8AC3E}">
        <p14:creationId xmlns:p14="http://schemas.microsoft.com/office/powerpoint/2010/main" val="3738610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86D0A-85AF-3615-D4EA-A027F5F8042E}"/>
              </a:ext>
            </a:extLst>
          </p:cNvPr>
          <p:cNvSpPr>
            <a:spLocks noGrp="1"/>
          </p:cNvSpPr>
          <p:nvPr>
            <p:ph type="title"/>
          </p:nvPr>
        </p:nvSpPr>
        <p:spPr>
          <a:xfrm>
            <a:off x="4133461" y="373224"/>
            <a:ext cx="7220338" cy="307813"/>
          </a:xfrm>
        </p:spPr>
        <p:txBody>
          <a:bodyPr>
            <a:noAutofit/>
          </a:bodyPr>
          <a:lstStyle/>
          <a:p>
            <a:r>
              <a:rPr lang="en-US" sz="3200" dirty="0">
                <a:solidFill>
                  <a:schemeClr val="accent6">
                    <a:lumMod val="75000"/>
                  </a:schemeClr>
                </a:solidFill>
              </a:rPr>
              <a:t>First Home Scheme</a:t>
            </a:r>
            <a:endParaRPr lang="en-IE" sz="3200" dirty="0">
              <a:solidFill>
                <a:schemeClr val="accent6">
                  <a:lumMod val="75000"/>
                </a:schemeClr>
              </a:solidFill>
            </a:endParaRPr>
          </a:p>
        </p:txBody>
      </p:sp>
      <p:sp>
        <p:nvSpPr>
          <p:cNvPr id="3" name="Content Placeholder 2">
            <a:extLst>
              <a:ext uri="{FF2B5EF4-FFF2-40B4-BE49-F238E27FC236}">
                <a16:creationId xmlns:a16="http://schemas.microsoft.com/office/drawing/2014/main" id="{C1F6F281-E3B8-C0EC-EE3B-16616D4DC942}"/>
              </a:ext>
            </a:extLst>
          </p:cNvPr>
          <p:cNvSpPr>
            <a:spLocks noGrp="1"/>
          </p:cNvSpPr>
          <p:nvPr>
            <p:ph idx="1"/>
          </p:nvPr>
        </p:nvSpPr>
        <p:spPr>
          <a:xfrm>
            <a:off x="838200" y="1334278"/>
            <a:ext cx="10515600" cy="4842685"/>
          </a:xfrm>
        </p:spPr>
        <p:txBody>
          <a:bodyPr>
            <a:normAutofit fontScale="92500" lnSpcReduction="20000"/>
          </a:bodyPr>
          <a:lstStyle/>
          <a:p>
            <a:r>
              <a:rPr lang="en-IE" sz="1800" dirty="0">
                <a:solidFill>
                  <a:schemeClr val="accent6">
                    <a:lumMod val="75000"/>
                  </a:schemeClr>
                </a:solidFill>
                <a:effectLst/>
                <a:ea typeface="Times New Roman" panose="02020603050405020304" pitchFamily="18" charset="0"/>
                <a:cs typeface="Times New Roman" panose="02020603050405020304" pitchFamily="18" charset="0"/>
              </a:rPr>
              <a:t>The First Home Scheme (FHS) aims to make home ownership achievable for thousands of individuals and families by bridging the gap for first-time buyers and other eligible homebuyers between their deposit and mortgage, and the price of their new home. It is what’s known as a shared equity scheme. This means that homebuyers can receive funds from the Scheme in return for the FHS taking a percentage ownership in the property purchased.</a:t>
            </a:r>
            <a:endParaRPr lang="en-IE" sz="1800" dirty="0">
              <a:solidFill>
                <a:schemeClr val="accent6">
                  <a:lumMod val="75000"/>
                </a:schemeClr>
              </a:solidFill>
              <a:effectLst/>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chemeClr val="accent6">
                    <a:lumMod val="75000"/>
                  </a:schemeClr>
                </a:solidFill>
                <a:effectLst/>
                <a:ea typeface="Times New Roman" panose="02020603050405020304" pitchFamily="18" charset="0"/>
                <a:cs typeface="Times New Roman" panose="02020603050405020304" pitchFamily="18" charset="0"/>
              </a:rPr>
              <a:t>Eligibility - To be eligible for the Scheme you must:</a:t>
            </a:r>
            <a:endParaRPr lang="en-IE" sz="1800" dirty="0">
              <a:solidFill>
                <a:schemeClr val="accent6">
                  <a:lumMod val="75000"/>
                </a:schemeClr>
              </a:solidFill>
              <a:effectLs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en-IE" sz="1800" dirty="0">
                <a:solidFill>
                  <a:schemeClr val="accent6">
                    <a:lumMod val="75000"/>
                  </a:schemeClr>
                </a:solidFill>
                <a:effectLst/>
                <a:ea typeface="Times New Roman" panose="02020603050405020304" pitchFamily="18" charset="0"/>
                <a:cs typeface="Times New Roman" panose="02020603050405020304" pitchFamily="18" charset="0"/>
              </a:rPr>
              <a:t>	* be over 18 years of age</a:t>
            </a:r>
          </a:p>
          <a:p>
            <a:pPr marL="0" lvl="0" indent="0">
              <a:lnSpc>
                <a:spcPct val="107000"/>
              </a:lnSpc>
              <a:spcAft>
                <a:spcPts val="800"/>
              </a:spcAft>
              <a:buSzPts val="1000"/>
              <a:buNone/>
              <a:tabLst>
                <a:tab pos="457200" algn="l"/>
              </a:tabLst>
            </a:pPr>
            <a:r>
              <a:rPr lang="en-IE" sz="1800" dirty="0">
                <a:solidFill>
                  <a:schemeClr val="accent6">
                    <a:lumMod val="75000"/>
                  </a:schemeClr>
                </a:solidFill>
                <a:effectLst/>
                <a:ea typeface="Times New Roman" panose="02020603050405020304" pitchFamily="18" charset="0"/>
                <a:cs typeface="Times New Roman" panose="02020603050405020304" pitchFamily="18" charset="0"/>
              </a:rPr>
              <a:t> 	* be a first-time buyer or other eligible homebuyer</a:t>
            </a:r>
          </a:p>
          <a:p>
            <a:pPr marL="0" lvl="0" indent="0">
              <a:lnSpc>
                <a:spcPct val="107000"/>
              </a:lnSpc>
              <a:spcAft>
                <a:spcPts val="800"/>
              </a:spcAft>
              <a:buSzPts val="1000"/>
              <a:buNone/>
              <a:tabLst>
                <a:tab pos="457200" algn="l"/>
              </a:tabLst>
            </a:pPr>
            <a:r>
              <a:rPr lang="en-IE" sz="1800" dirty="0">
                <a:solidFill>
                  <a:schemeClr val="accent6">
                    <a:lumMod val="75000"/>
                  </a:schemeClr>
                </a:solidFill>
                <a:effectLst/>
                <a:ea typeface="Times New Roman" panose="02020603050405020304" pitchFamily="18" charset="0"/>
                <a:cs typeface="Times New Roman" panose="02020603050405020304" pitchFamily="18" charset="0"/>
              </a:rPr>
              <a:t>	* have Mortgage Approval with a Participating Lender </a:t>
            </a:r>
            <a:endParaRPr lang="en-IE" sz="1800" dirty="0">
              <a:solidFill>
                <a:schemeClr val="accent6">
                  <a:lumMod val="75000"/>
                </a:schemeClr>
              </a:solidFill>
              <a:effectLs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en-IE" sz="1800" dirty="0">
                <a:solidFill>
                  <a:schemeClr val="accent6">
                    <a:lumMod val="75000"/>
                  </a:schemeClr>
                </a:solidFill>
                <a:effectLst/>
                <a:ea typeface="Times New Roman" panose="02020603050405020304" pitchFamily="18" charset="0"/>
                <a:cs typeface="Times New Roman" panose="02020603050405020304" pitchFamily="18" charset="0"/>
              </a:rPr>
              <a:t>	* borrow the maximum amount available to you from one of the Participating Lenders (up to 4 times your 		    income*)</a:t>
            </a:r>
            <a:endParaRPr lang="en-IE" sz="1800" dirty="0">
              <a:solidFill>
                <a:schemeClr val="accent6">
                  <a:lumMod val="75000"/>
                </a:schemeClr>
              </a:solidFill>
              <a:effectLs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en-IE" sz="1800" dirty="0">
                <a:solidFill>
                  <a:schemeClr val="accent6">
                    <a:lumMod val="75000"/>
                  </a:schemeClr>
                </a:solidFill>
                <a:effectLst/>
                <a:ea typeface="Times New Roman" panose="02020603050405020304" pitchFamily="18" charset="0"/>
                <a:cs typeface="Times New Roman" panose="02020603050405020304" pitchFamily="18" charset="0"/>
              </a:rPr>
              <a:t>	* not be availing of a Macro Prudential Exception (MPE) with a Participating Lender</a:t>
            </a:r>
            <a:endParaRPr lang="en-IE" sz="1800" dirty="0">
              <a:solidFill>
                <a:schemeClr val="accent6">
                  <a:lumMod val="75000"/>
                </a:schemeClr>
              </a:solidFill>
              <a:effectLs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en-IE" sz="1800" dirty="0">
                <a:solidFill>
                  <a:schemeClr val="accent6">
                    <a:lumMod val="75000"/>
                  </a:schemeClr>
                </a:solidFill>
                <a:effectLst/>
                <a:ea typeface="Times New Roman" panose="02020603050405020304" pitchFamily="18" charset="0"/>
                <a:cs typeface="Times New Roman" panose="02020603050405020304" pitchFamily="18" charset="0"/>
              </a:rPr>
              <a:t>	* have a minimum deposit of 10% of the property purchase price</a:t>
            </a:r>
          </a:p>
          <a:p>
            <a:pPr marL="0" lvl="0" indent="0">
              <a:lnSpc>
                <a:spcPct val="107000"/>
              </a:lnSpc>
              <a:spcAft>
                <a:spcPts val="800"/>
              </a:spcAft>
              <a:buSzPts val="1000"/>
              <a:buNone/>
              <a:tabLst>
                <a:tab pos="457200" algn="l"/>
              </a:tabLst>
            </a:pPr>
            <a:r>
              <a:rPr lang="en-IE" sz="1800" dirty="0">
                <a:solidFill>
                  <a:schemeClr val="accent6">
                    <a:lumMod val="75000"/>
                  </a:schemeClr>
                </a:solidFill>
                <a:effectLst/>
                <a:ea typeface="Times New Roman" panose="02020603050405020304" pitchFamily="18" charset="0"/>
                <a:cs typeface="Times New Roman" panose="02020603050405020304" pitchFamily="18" charset="0"/>
              </a:rPr>
              <a:t>*   See </a:t>
            </a:r>
            <a:r>
              <a:rPr lang="en-IE" sz="1800" u="sng" dirty="0">
                <a:effectLs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https://www.firsthomescheme.ie/</a:t>
            </a:r>
            <a:r>
              <a:rPr lang="en-IE" sz="1800" dirty="0">
                <a:effectLst/>
                <a:ea typeface="Times New Roman" panose="02020603050405020304" pitchFamily="18" charset="0"/>
                <a:cs typeface="Times New Roman" panose="02020603050405020304" pitchFamily="18" charset="0"/>
              </a:rPr>
              <a:t> </a:t>
            </a:r>
            <a:r>
              <a:rPr lang="en-IE" sz="1800" dirty="0">
                <a:solidFill>
                  <a:schemeClr val="accent6">
                    <a:lumMod val="75000"/>
                  </a:schemeClr>
                </a:solidFill>
                <a:effectLst/>
                <a:ea typeface="Times New Roman" panose="02020603050405020304" pitchFamily="18" charset="0"/>
                <a:cs typeface="Times New Roman" panose="02020603050405020304" pitchFamily="18" charset="0"/>
              </a:rPr>
              <a:t>for more information</a:t>
            </a:r>
          </a:p>
          <a:p>
            <a:pPr marL="0" lvl="0" indent="0">
              <a:lnSpc>
                <a:spcPct val="107000"/>
              </a:lnSpc>
              <a:spcAft>
                <a:spcPts val="800"/>
              </a:spcAft>
              <a:buSzPts val="1000"/>
              <a:buNone/>
              <a:tabLst>
                <a:tab pos="457200" algn="l"/>
              </a:tabLst>
            </a:pPr>
            <a:endParaRPr lang="en-IE" sz="1500" dirty="0">
              <a:solidFill>
                <a:schemeClr val="accent6">
                  <a:lumMod val="75000"/>
                </a:schemeClr>
              </a:solidFill>
              <a:effectLst/>
              <a:ea typeface="Calibri" panose="020F0502020204030204" pitchFamily="34" charset="0"/>
              <a:cs typeface="Times New Roman" panose="02020603050405020304" pitchFamily="18" charset="0"/>
            </a:endParaRPr>
          </a:p>
          <a:p>
            <a:endParaRPr lang="en-IE" dirty="0"/>
          </a:p>
        </p:txBody>
      </p:sp>
    </p:spTree>
    <p:extLst>
      <p:ext uri="{BB962C8B-B14F-4D97-AF65-F5344CB8AC3E}">
        <p14:creationId xmlns:p14="http://schemas.microsoft.com/office/powerpoint/2010/main" val="2308098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3D47D-4C21-4E02-BD77-C9AD9CD077F5}"/>
              </a:ext>
            </a:extLst>
          </p:cNvPr>
          <p:cNvSpPr>
            <a:spLocks noGrp="1"/>
          </p:cNvSpPr>
          <p:nvPr>
            <p:ph type="title"/>
          </p:nvPr>
        </p:nvSpPr>
        <p:spPr>
          <a:xfrm>
            <a:off x="4282750" y="318473"/>
            <a:ext cx="7071049" cy="446637"/>
          </a:xfrm>
        </p:spPr>
        <p:txBody>
          <a:bodyPr>
            <a:noAutofit/>
          </a:bodyPr>
          <a:lstStyle/>
          <a:p>
            <a:r>
              <a:rPr lang="en-IE" sz="3200" dirty="0">
                <a:solidFill>
                  <a:schemeClr val="accent6">
                    <a:lumMod val="75000"/>
                  </a:schemeClr>
                </a:solidFill>
              </a:rPr>
              <a:t>Associated costs</a:t>
            </a:r>
          </a:p>
        </p:txBody>
      </p:sp>
      <p:sp>
        <p:nvSpPr>
          <p:cNvPr id="3" name="Content Placeholder 2">
            <a:extLst>
              <a:ext uri="{FF2B5EF4-FFF2-40B4-BE49-F238E27FC236}">
                <a16:creationId xmlns:a16="http://schemas.microsoft.com/office/drawing/2014/main" id="{FA071B13-2F6A-4602-99C3-F206986E9A48}"/>
              </a:ext>
            </a:extLst>
          </p:cNvPr>
          <p:cNvSpPr>
            <a:spLocks noGrp="1"/>
          </p:cNvSpPr>
          <p:nvPr>
            <p:ph idx="1"/>
          </p:nvPr>
        </p:nvSpPr>
        <p:spPr/>
        <p:txBody>
          <a:bodyPr>
            <a:normAutofit/>
          </a:bodyPr>
          <a:lstStyle/>
          <a:p>
            <a:pPr>
              <a:buFontTx/>
              <a:buChar char="-"/>
            </a:pPr>
            <a:r>
              <a:rPr lang="en-IE" sz="1800" dirty="0">
                <a:solidFill>
                  <a:schemeClr val="accent6">
                    <a:lumMod val="75000"/>
                  </a:schemeClr>
                </a:solidFill>
              </a:rPr>
              <a:t>Legal fees  (€1,500 - €2,000 + VAT + Outlays)</a:t>
            </a:r>
          </a:p>
          <a:p>
            <a:pPr>
              <a:buFontTx/>
              <a:buChar char="-"/>
            </a:pPr>
            <a:r>
              <a:rPr lang="en-IE" sz="1800" dirty="0">
                <a:solidFill>
                  <a:schemeClr val="accent6">
                    <a:lumMod val="75000"/>
                  </a:schemeClr>
                </a:solidFill>
              </a:rPr>
              <a:t>Stamp Duty (1% of purchase price)</a:t>
            </a:r>
          </a:p>
          <a:p>
            <a:pPr>
              <a:buFontTx/>
              <a:buChar char="-"/>
            </a:pPr>
            <a:r>
              <a:rPr lang="en-IE" sz="1800" dirty="0">
                <a:solidFill>
                  <a:schemeClr val="accent6">
                    <a:lumMod val="75000"/>
                  </a:schemeClr>
                </a:solidFill>
              </a:rPr>
              <a:t>Structural Survey (€500 - €1000)</a:t>
            </a:r>
          </a:p>
          <a:p>
            <a:pPr>
              <a:buFontTx/>
              <a:buChar char="-"/>
            </a:pPr>
            <a:r>
              <a:rPr lang="en-IE" sz="1800" dirty="0">
                <a:solidFill>
                  <a:schemeClr val="accent6">
                    <a:lumMod val="75000"/>
                  </a:schemeClr>
                </a:solidFill>
              </a:rPr>
              <a:t>Valuation Fee (€150 - €200)</a:t>
            </a:r>
          </a:p>
          <a:p>
            <a:pPr marL="0" indent="0">
              <a:buNone/>
            </a:pPr>
            <a:endParaRPr lang="en-IE" sz="1800" dirty="0">
              <a:solidFill>
                <a:schemeClr val="accent6">
                  <a:lumMod val="75000"/>
                </a:schemeClr>
              </a:solidFill>
            </a:endParaRPr>
          </a:p>
          <a:p>
            <a:pPr>
              <a:buFontTx/>
              <a:buChar char="-"/>
            </a:pPr>
            <a:r>
              <a:rPr lang="en-IE" sz="1800" dirty="0">
                <a:solidFill>
                  <a:schemeClr val="accent6">
                    <a:lumMod val="75000"/>
                  </a:schemeClr>
                </a:solidFill>
              </a:rPr>
              <a:t>IMC professional partners package available giving you access to a panel of Solicitors &amp; Surveyors. </a:t>
            </a:r>
          </a:p>
          <a:p>
            <a:pPr>
              <a:buFontTx/>
              <a:buChar char="-"/>
            </a:pPr>
            <a:endParaRPr lang="en-IE" sz="1800" dirty="0">
              <a:solidFill>
                <a:schemeClr val="accent6">
                  <a:lumMod val="75000"/>
                </a:schemeClr>
              </a:solidFill>
            </a:endParaRPr>
          </a:p>
          <a:p>
            <a:pPr>
              <a:buFontTx/>
              <a:buChar char="-"/>
            </a:pPr>
            <a:r>
              <a:rPr lang="en-IE" sz="1800" dirty="0">
                <a:solidFill>
                  <a:schemeClr val="accent6">
                    <a:lumMod val="75000"/>
                  </a:schemeClr>
                </a:solidFill>
              </a:rPr>
              <a:t>No broker fee for loan amounts above €150,000  </a:t>
            </a:r>
          </a:p>
          <a:p>
            <a:pPr>
              <a:buFontTx/>
              <a:buChar char="-"/>
            </a:pPr>
            <a:endParaRPr lang="en-IE" dirty="0"/>
          </a:p>
          <a:p>
            <a:pPr marL="0" indent="0">
              <a:buNone/>
            </a:pPr>
            <a:endParaRPr lang="en-IE" dirty="0"/>
          </a:p>
        </p:txBody>
      </p:sp>
      <p:pic>
        <p:nvPicPr>
          <p:cNvPr id="8" name="Picture 7" descr="A close up of a sign&#10;&#10;Description generated with high confidence">
            <a:extLst>
              <a:ext uri="{FF2B5EF4-FFF2-40B4-BE49-F238E27FC236}">
                <a16:creationId xmlns:a16="http://schemas.microsoft.com/office/drawing/2014/main" id="{C1A55065-264C-46A1-B538-69B5BEA55A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162" y="6332884"/>
            <a:ext cx="2377052" cy="494771"/>
          </a:xfrm>
          <a:prstGeom prst="rect">
            <a:avLst/>
          </a:prstGeom>
        </p:spPr>
      </p:pic>
    </p:spTree>
    <p:extLst>
      <p:ext uri="{BB962C8B-B14F-4D97-AF65-F5344CB8AC3E}">
        <p14:creationId xmlns:p14="http://schemas.microsoft.com/office/powerpoint/2010/main" val="1966987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5167" y="1054100"/>
            <a:ext cx="7766936" cy="5359400"/>
          </a:xfrm>
        </p:spPr>
        <p:txBody>
          <a:bodyPr>
            <a:normAutofit fontScale="90000"/>
          </a:bodyPr>
          <a:lstStyle/>
          <a:p>
            <a:pPr algn="l"/>
            <a:br>
              <a:rPr lang="en-IE" sz="4000" dirty="0">
                <a:solidFill>
                  <a:srgbClr val="002060"/>
                </a:solidFill>
                <a:latin typeface="+mn-lt"/>
                <a:cs typeface="Times New Roman" panose="02020603050405020304" pitchFamily="18" charset="0"/>
              </a:rPr>
            </a:br>
            <a:br>
              <a:rPr lang="en-IE" sz="4000" dirty="0">
                <a:solidFill>
                  <a:srgbClr val="002060"/>
                </a:solidFill>
                <a:latin typeface="+mn-lt"/>
                <a:cs typeface="Times New Roman" panose="02020603050405020304" pitchFamily="18" charset="0"/>
              </a:rPr>
            </a:br>
            <a:br>
              <a:rPr lang="en-IE" sz="4000" dirty="0">
                <a:solidFill>
                  <a:srgbClr val="002060"/>
                </a:solidFill>
                <a:latin typeface="+mn-lt"/>
                <a:cs typeface="Times New Roman" panose="02020603050405020304" pitchFamily="18" charset="0"/>
              </a:rPr>
            </a:br>
            <a:br>
              <a:rPr lang="en-IE" sz="4000" dirty="0">
                <a:solidFill>
                  <a:srgbClr val="002060"/>
                </a:solidFill>
                <a:latin typeface="+mn-lt"/>
                <a:cs typeface="Times New Roman" panose="02020603050405020304" pitchFamily="18" charset="0"/>
              </a:rPr>
            </a:br>
            <a:br>
              <a:rPr lang="en-IE" sz="4000" dirty="0">
                <a:solidFill>
                  <a:srgbClr val="002060"/>
                </a:solidFill>
                <a:latin typeface="+mn-lt"/>
                <a:cs typeface="Times New Roman" panose="02020603050405020304" pitchFamily="18" charset="0"/>
              </a:rPr>
            </a:br>
            <a:br>
              <a:rPr lang="en-IE" sz="4000" dirty="0">
                <a:solidFill>
                  <a:srgbClr val="002060"/>
                </a:solidFill>
                <a:latin typeface="+mn-lt"/>
                <a:cs typeface="Times New Roman" panose="02020603050405020304" pitchFamily="18" charset="0"/>
              </a:rPr>
            </a:br>
            <a:br>
              <a:rPr lang="en-IE" dirty="0">
                <a:solidFill>
                  <a:srgbClr val="002060"/>
                </a:solidFill>
                <a:latin typeface="+mn-lt"/>
              </a:rPr>
            </a:br>
            <a:br>
              <a:rPr lang="en-IE" dirty="0">
                <a:solidFill>
                  <a:srgbClr val="002060"/>
                </a:solidFill>
                <a:latin typeface="+mn-lt"/>
              </a:rPr>
            </a:br>
            <a:endParaRPr lang="en-IE" dirty="0">
              <a:solidFill>
                <a:srgbClr val="002060"/>
              </a:solidFill>
              <a:latin typeface="+mn-lt"/>
            </a:endParaRPr>
          </a:p>
        </p:txBody>
      </p:sp>
      <p:sp>
        <p:nvSpPr>
          <p:cNvPr id="3" name="TextBox 2"/>
          <p:cNvSpPr txBox="1"/>
          <p:nvPr/>
        </p:nvSpPr>
        <p:spPr>
          <a:xfrm>
            <a:off x="1085850" y="1433473"/>
            <a:ext cx="9288945" cy="3754874"/>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endParaRPr kumimoji="0" lang="en-IE" sz="2000" b="1"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2000" b="0" i="0" u="none" strike="noStrike" kern="1200" cap="none" spc="0" normalizeH="0" baseline="0" noProof="0" dirty="0">
                <a:ln>
                  <a:noFill/>
                </a:ln>
                <a:solidFill>
                  <a:schemeClr val="accent6">
                    <a:lumMod val="75000"/>
                  </a:schemeClr>
                </a:solidFill>
                <a:effectLst/>
                <a:uLnTx/>
                <a:uFillTx/>
                <a:latin typeface="Calibri" panose="020F0502020204030204"/>
                <a:ea typeface="+mn-ea"/>
                <a:cs typeface="Times New Roman" panose="02020603050405020304" pitchFamily="18" charset="0"/>
              </a:rPr>
              <a:t>Access to </a:t>
            </a:r>
            <a:r>
              <a:rPr kumimoji="0" lang="en-IE" sz="2000" b="0" i="0" u="sng" strike="noStrike" kern="1200" cap="none" spc="0" normalizeH="0" baseline="0" noProof="0" dirty="0">
                <a:ln>
                  <a:noFill/>
                </a:ln>
                <a:solidFill>
                  <a:schemeClr val="accent6">
                    <a:lumMod val="75000"/>
                  </a:schemeClr>
                </a:solidFill>
                <a:effectLst/>
                <a:uLnTx/>
                <a:uFillTx/>
                <a:latin typeface="Calibri" panose="020F0502020204030204"/>
                <a:ea typeface="+mn-ea"/>
                <a:cs typeface="Times New Roman" panose="02020603050405020304" pitchFamily="18" charset="0"/>
              </a:rPr>
              <a:t>all </a:t>
            </a:r>
            <a:r>
              <a:rPr lang="en-IE" sz="2000" dirty="0">
                <a:solidFill>
                  <a:schemeClr val="accent6">
                    <a:lumMod val="75000"/>
                  </a:schemeClr>
                </a:solidFill>
                <a:latin typeface="Calibri" panose="020F0502020204030204"/>
                <a:cs typeface="Times New Roman" panose="02020603050405020304" pitchFamily="18" charset="0"/>
              </a:rPr>
              <a:t>6</a:t>
            </a:r>
            <a:r>
              <a:rPr kumimoji="0" lang="en-IE" sz="2000" b="0" i="0" u="none" strike="noStrike" kern="1200" cap="none" spc="0" normalizeH="0" baseline="0" noProof="0" dirty="0">
                <a:ln>
                  <a:noFill/>
                </a:ln>
                <a:solidFill>
                  <a:schemeClr val="accent6">
                    <a:lumMod val="75000"/>
                  </a:schemeClr>
                </a:solidFill>
                <a:effectLst/>
                <a:uLnTx/>
                <a:uFillTx/>
                <a:latin typeface="Calibri" panose="020F0502020204030204"/>
                <a:ea typeface="+mn-ea"/>
                <a:cs typeface="Times New Roman" panose="02020603050405020304" pitchFamily="18" charset="0"/>
              </a:rPr>
              <a:t> mortgage lenders</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2000" dirty="0">
                <a:solidFill>
                  <a:schemeClr val="accent6">
                    <a:lumMod val="75000"/>
                  </a:schemeClr>
                </a:solidFill>
                <a:latin typeface="Calibri" panose="020F0502020204030204"/>
                <a:cs typeface="Times New Roman" panose="02020603050405020304" pitchFamily="18" charset="0"/>
              </a:rPr>
              <a:t>Fully automated online mortgage application process – go to www.irishmortgage.com</a:t>
            </a:r>
            <a:endParaRPr kumimoji="0" lang="en-IE" sz="2000" b="0" i="0" u="none" strike="noStrike" kern="1200" cap="none" spc="0" normalizeH="0" baseline="0" noProof="0" dirty="0">
              <a:ln>
                <a:noFill/>
              </a:ln>
              <a:solidFill>
                <a:schemeClr val="accent6">
                  <a:lumMod val="75000"/>
                </a:schemeClr>
              </a:solidFill>
              <a:effectLst/>
              <a:uLnTx/>
              <a:uFillTx/>
              <a:latin typeface="Calibri" panose="020F0502020204030204"/>
              <a:ea typeface="+mn-ea"/>
              <a:cs typeface="Times New Roman" panose="02020603050405020304" pitchFamily="18" charset="0"/>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2000" b="0" i="0" u="none" strike="noStrike" kern="1200" cap="none" spc="0" normalizeH="0" baseline="0" noProof="0" dirty="0">
                <a:ln>
                  <a:noFill/>
                </a:ln>
                <a:solidFill>
                  <a:schemeClr val="accent6">
                    <a:lumMod val="75000"/>
                  </a:schemeClr>
                </a:solidFill>
                <a:effectLst/>
                <a:uLnTx/>
                <a:uFillTx/>
                <a:latin typeface="Calibri" panose="020F0502020204030204"/>
                <a:ea typeface="+mn-ea"/>
                <a:cs typeface="Times New Roman" panose="02020603050405020304" pitchFamily="18" charset="0"/>
              </a:rPr>
              <a:t>Tailoring client needs to the most suitable product</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2000" b="0" i="0" u="none" strike="noStrike" kern="1200" cap="none" spc="0" normalizeH="0" baseline="0" noProof="0" dirty="0">
                <a:ln>
                  <a:noFill/>
                </a:ln>
                <a:solidFill>
                  <a:schemeClr val="accent6">
                    <a:lumMod val="75000"/>
                  </a:schemeClr>
                </a:solidFill>
                <a:effectLst/>
                <a:uLnTx/>
                <a:uFillTx/>
                <a:latin typeface="Calibri" panose="020F0502020204030204"/>
                <a:ea typeface="+mn-ea"/>
                <a:cs typeface="Times New Roman" panose="02020603050405020304" pitchFamily="18" charset="0"/>
              </a:rPr>
              <a:t>Expertise &amp; professionalism</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2000" b="0" i="0" u="none" strike="noStrike" kern="1200" cap="none" spc="0" normalizeH="0" baseline="0" noProof="0" dirty="0">
                <a:ln>
                  <a:noFill/>
                </a:ln>
                <a:solidFill>
                  <a:schemeClr val="accent6">
                    <a:lumMod val="75000"/>
                  </a:schemeClr>
                </a:solidFill>
                <a:effectLst/>
                <a:uLnTx/>
                <a:uFillTx/>
                <a:latin typeface="Calibri" panose="020F0502020204030204"/>
                <a:ea typeface="+mn-ea"/>
                <a:cs typeface="Times New Roman" panose="02020603050405020304" pitchFamily="18" charset="0"/>
              </a:rPr>
              <a:t>Impartial advice</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2000" b="0" i="0" u="none" strike="noStrike" kern="1200" cap="none" spc="0" normalizeH="0" baseline="0" noProof="0" dirty="0">
                <a:ln>
                  <a:noFill/>
                </a:ln>
                <a:solidFill>
                  <a:schemeClr val="accent6">
                    <a:lumMod val="75000"/>
                  </a:schemeClr>
                </a:solidFill>
                <a:effectLst/>
                <a:uLnTx/>
                <a:uFillTx/>
                <a:latin typeface="Calibri" panose="020F0502020204030204"/>
                <a:ea typeface="+mn-ea"/>
                <a:cs typeface="Times New Roman" panose="02020603050405020304" pitchFamily="18" charset="0"/>
              </a:rPr>
              <a:t>Personalised service – dedicated advisor</a:t>
            </a:r>
          </a:p>
          <a:p>
            <a:pPr marL="800100" lvl="1" indent="-342900">
              <a:buFont typeface="Arial" panose="020B0604020202020204" pitchFamily="34" charset="0"/>
              <a:buChar char="•"/>
              <a:defRPr/>
            </a:pPr>
            <a:r>
              <a:rPr kumimoji="0" lang="en-IE" sz="2000" b="0" i="0" u="none" strike="noStrike" kern="1200" cap="none" spc="0" normalizeH="0" baseline="0" noProof="0" dirty="0">
                <a:ln>
                  <a:noFill/>
                </a:ln>
                <a:solidFill>
                  <a:schemeClr val="accent6">
                    <a:lumMod val="75000"/>
                  </a:schemeClr>
                </a:solidFill>
                <a:effectLst/>
                <a:uLnTx/>
                <a:uFillTx/>
                <a:latin typeface="Calibri" panose="020F0502020204030204"/>
                <a:ea typeface="+mn-ea"/>
                <a:cs typeface="Times New Roman" panose="02020603050405020304" pitchFamily="18" charset="0"/>
              </a:rPr>
              <a:t>One stop shop </a:t>
            </a:r>
            <a:r>
              <a:rPr lang="en-IE" sz="2000" dirty="0">
                <a:solidFill>
                  <a:schemeClr val="accent6">
                    <a:lumMod val="75000"/>
                  </a:schemeClr>
                </a:solidFill>
                <a:latin typeface="Calibri" panose="020F0502020204030204"/>
                <a:cs typeface="Times New Roman" panose="02020603050405020304" pitchFamily="18" charset="0"/>
              </a:rPr>
              <a:t>including our </a:t>
            </a:r>
            <a:r>
              <a:rPr lang="en-IE" sz="2000" dirty="0" err="1">
                <a:solidFill>
                  <a:schemeClr val="accent6">
                    <a:lumMod val="75000"/>
                  </a:schemeClr>
                </a:solidFill>
                <a:latin typeface="Calibri" panose="020F0502020204030204"/>
                <a:cs typeface="Times New Roman" panose="02020603050405020304" pitchFamily="18" charset="0"/>
              </a:rPr>
              <a:t>Moneycoach</a:t>
            </a:r>
            <a:r>
              <a:rPr lang="en-IE" sz="2000" dirty="0">
                <a:solidFill>
                  <a:schemeClr val="accent6">
                    <a:lumMod val="75000"/>
                  </a:schemeClr>
                </a:solidFill>
                <a:cs typeface="Times New Roman" panose="02020603050405020304" pitchFamily="18" charset="0"/>
              </a:rPr>
              <a:t> team who can offer price match on your Mortgage Protection</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2000" dirty="0">
                <a:solidFill>
                  <a:schemeClr val="accent6">
                    <a:lumMod val="75000"/>
                  </a:schemeClr>
                </a:solidFill>
                <a:latin typeface="Calibri" panose="020F0502020204030204"/>
                <a:cs typeface="Times New Roman" panose="02020603050405020304" pitchFamily="18" charset="0"/>
              </a:rPr>
              <a:t>Banks pays us!</a:t>
            </a:r>
            <a:endParaRPr kumimoji="0" lang="en-IE" sz="2000" b="0" i="0" u="none" strike="noStrike" kern="1200" cap="none" spc="0" normalizeH="0" baseline="0" noProof="0" dirty="0">
              <a:ln>
                <a:noFill/>
              </a:ln>
              <a:solidFill>
                <a:schemeClr val="accent6">
                  <a:lumMod val="75000"/>
                </a:schemeClr>
              </a:solidFill>
              <a:effectLst/>
              <a:uLnTx/>
              <a:uFillTx/>
              <a:latin typeface="Calibri" panose="020F0502020204030204"/>
              <a:ea typeface="+mn-ea"/>
              <a:cs typeface="Times New Roman" panose="02020603050405020304" pitchFamily="18" charset="0"/>
            </a:endParaRPr>
          </a:p>
          <a:p>
            <a:pPr marR="0" lvl="0" algn="l" defTabSz="914400" rtl="0" eaLnBrk="1" fontAlgn="auto" latinLnBrk="0" hangingPunct="1">
              <a:lnSpc>
                <a:spcPct val="100000"/>
              </a:lnSpc>
              <a:spcBef>
                <a:spcPts val="0"/>
              </a:spcBef>
              <a:spcAft>
                <a:spcPts val="0"/>
              </a:spcAft>
              <a:buClrTx/>
              <a:buSzTx/>
              <a:tabLst/>
              <a:defRPr/>
            </a:pPr>
            <a:endParaRPr kumimoji="0" lang="en-IE" sz="1800" b="0"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CB6E0E48-CB4C-465B-A056-F78635252A4A}"/>
              </a:ext>
            </a:extLst>
          </p:cNvPr>
          <p:cNvSpPr txBox="1"/>
          <p:nvPr/>
        </p:nvSpPr>
        <p:spPr>
          <a:xfrm>
            <a:off x="1968499" y="5188347"/>
            <a:ext cx="6848930" cy="954107"/>
          </a:xfrm>
          <a:prstGeom prst="rect">
            <a:avLst/>
          </a:prstGeom>
          <a:solidFill>
            <a:schemeClr val="accent3">
              <a:lumMod val="40000"/>
              <a:lumOff val="6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srgbClr val="75BDA7">
                    <a:lumMod val="50000"/>
                  </a:srgbClr>
                </a:solidFill>
                <a:effectLst/>
                <a:uLnTx/>
                <a:uFillTx/>
                <a:latin typeface="Calibri" panose="020F0502020204030204"/>
                <a:ea typeface="+mn-ea"/>
                <a:cs typeface="+mn-cs"/>
              </a:rPr>
              <a:t>“Without Irish Mortgage we would not have been able to purchase our “forever home”. From start to finish we always had someone to call with concerns and anything we didn’t understand was explained in depth. Cannot recommend Irish Mortgage enough. Lifesavers!.”</a:t>
            </a:r>
            <a:endParaRPr kumimoji="0" lang="en-IE" sz="1400" b="0" i="0" u="none" strike="noStrike" kern="1200" cap="none" spc="0" normalizeH="0" baseline="0" noProof="0" dirty="0">
              <a:ln>
                <a:noFill/>
              </a:ln>
              <a:solidFill>
                <a:srgbClr val="75BDA7">
                  <a:lumMod val="50000"/>
                </a:srgbClr>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7BABF84E-1F1C-4EFE-AADC-2CF88CEE8B4B}"/>
              </a:ext>
            </a:extLst>
          </p:cNvPr>
          <p:cNvSpPr txBox="1"/>
          <p:nvPr/>
        </p:nvSpPr>
        <p:spPr>
          <a:xfrm>
            <a:off x="4553339" y="69559"/>
            <a:ext cx="439771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3200" b="0" i="0" u="none" strike="noStrike" kern="1200" cap="none" spc="0" normalizeH="0" baseline="0" noProof="0" dirty="0">
                <a:ln>
                  <a:noFill/>
                </a:ln>
                <a:solidFill>
                  <a:schemeClr val="accent6">
                    <a:lumMod val="75000"/>
                  </a:schemeClr>
                </a:solidFill>
                <a:effectLst/>
                <a:uLnTx/>
                <a:uFillTx/>
                <a:latin typeface="Calibri" panose="020F0502020204030204"/>
                <a:ea typeface="+mn-ea"/>
                <a:cs typeface="+mn-cs"/>
              </a:rPr>
              <a:t>Why use us?</a:t>
            </a:r>
          </a:p>
        </p:txBody>
      </p:sp>
      <p:pic>
        <p:nvPicPr>
          <p:cNvPr id="14" name="Picture 13" descr="A close up of a sign&#10;&#10;Description generated with high confidence">
            <a:extLst>
              <a:ext uri="{FF2B5EF4-FFF2-40B4-BE49-F238E27FC236}">
                <a16:creationId xmlns:a16="http://schemas.microsoft.com/office/drawing/2014/main" id="{8A5113E8-3798-433A-AA3A-D59C95E999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162" y="6332884"/>
            <a:ext cx="2377052" cy="494771"/>
          </a:xfrm>
          <a:prstGeom prst="rect">
            <a:avLst/>
          </a:prstGeom>
        </p:spPr>
      </p:pic>
    </p:spTree>
    <p:extLst>
      <p:ext uri="{BB962C8B-B14F-4D97-AF65-F5344CB8AC3E}">
        <p14:creationId xmlns:p14="http://schemas.microsoft.com/office/powerpoint/2010/main" val="21177761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lowchart: Sequential Access Storage 9">
            <a:extLst>
              <a:ext uri="{FF2B5EF4-FFF2-40B4-BE49-F238E27FC236}">
                <a16:creationId xmlns:a16="http://schemas.microsoft.com/office/drawing/2014/main" id="{B0F52765-B206-4323-A68A-01F0A1011F23}"/>
              </a:ext>
            </a:extLst>
          </p:cNvPr>
          <p:cNvSpPr/>
          <p:nvPr/>
        </p:nvSpPr>
        <p:spPr>
          <a:xfrm>
            <a:off x="1709713" y="1061047"/>
            <a:ext cx="2935355" cy="2543544"/>
          </a:xfrm>
          <a:prstGeom prst="flowChartMagneticTap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3200" b="0" i="0" u="none" strike="noStrike" kern="1200" cap="none" spc="0" normalizeH="0" baseline="0" noProof="0" dirty="0">
                <a:ln>
                  <a:noFill/>
                </a:ln>
                <a:solidFill>
                  <a:prstClr val="white"/>
                </a:solidFill>
                <a:effectLst/>
                <a:uLnTx/>
                <a:uFillTx/>
                <a:latin typeface="Calibri" panose="020F0502020204030204"/>
                <a:ea typeface="+mn-ea"/>
                <a:cs typeface="+mn-cs"/>
              </a:rPr>
              <a:t>Hang 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3200" b="0" i="0" u="none" strike="noStrike" kern="1200" cap="none" spc="0" normalizeH="0" baseline="0" noProof="0" dirty="0">
                <a:ln>
                  <a:noFill/>
                </a:ln>
                <a:solidFill>
                  <a:prstClr val="white"/>
                </a:solidFill>
                <a:effectLst/>
                <a:uLnTx/>
                <a:uFillTx/>
                <a:latin typeface="Calibri" panose="020F0502020204030204"/>
                <a:ea typeface="+mn-ea"/>
                <a:cs typeface="+mn-cs"/>
              </a:rPr>
              <a:t>Any Questions?</a:t>
            </a:r>
          </a:p>
        </p:txBody>
      </p:sp>
      <p:pic>
        <p:nvPicPr>
          <p:cNvPr id="12" name="Picture 11">
            <a:extLst>
              <a:ext uri="{FF2B5EF4-FFF2-40B4-BE49-F238E27FC236}">
                <a16:creationId xmlns:a16="http://schemas.microsoft.com/office/drawing/2014/main" id="{BE9F2CD9-FD86-4547-9C82-04D0AE4A6EA9}"/>
              </a:ext>
            </a:extLst>
          </p:cNvPr>
          <p:cNvPicPr>
            <a:picLocks noChangeAspect="1"/>
          </p:cNvPicPr>
          <p:nvPr/>
        </p:nvPicPr>
        <p:blipFill>
          <a:blip r:embed="rId2"/>
          <a:stretch>
            <a:fillRect/>
          </a:stretch>
        </p:blipFill>
        <p:spPr>
          <a:xfrm>
            <a:off x="195382" y="6519438"/>
            <a:ext cx="10047079" cy="280440"/>
          </a:xfrm>
          <a:prstGeom prst="rect">
            <a:avLst/>
          </a:prstGeom>
        </p:spPr>
      </p:pic>
      <p:pic>
        <p:nvPicPr>
          <p:cNvPr id="2053" name="Picture 1" descr="https://s3.amazonaws.com/images.wisestamp.com/symbols/grey/small/address1.png">
            <a:extLst>
              <a:ext uri="{FF2B5EF4-FFF2-40B4-BE49-F238E27FC236}">
                <a16:creationId xmlns:a16="http://schemas.microsoft.com/office/drawing/2014/main" id="{37C9F635-B181-41BE-BBF8-6EBCCFF846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2" descr="https://s3.amazonaws.com/images.wisestamp.com/symbols/grey/small/phone1.png">
            <a:extLst>
              <a:ext uri="{FF2B5EF4-FFF2-40B4-BE49-F238E27FC236}">
                <a16:creationId xmlns:a16="http://schemas.microsoft.com/office/drawing/2014/main" id="{549ED30E-B78C-428E-A7E1-7F06F7BC6E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https://s3.amazonaws.com/images.wisestamp.com/symbols/grey/small/phone1.png">
            <a:extLst>
              <a:ext uri="{FF2B5EF4-FFF2-40B4-BE49-F238E27FC236}">
                <a16:creationId xmlns:a16="http://schemas.microsoft.com/office/drawing/2014/main" id="{DA931F5D-FF55-43C0-B276-7006588EFFA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5" descr="https://s3.amazonaws.com/images.wisestamp.com/symbols/grey/small/email1.png">
            <a:extLst>
              <a:ext uri="{FF2B5EF4-FFF2-40B4-BE49-F238E27FC236}">
                <a16:creationId xmlns:a16="http://schemas.microsoft.com/office/drawing/2014/main" id="{2334FA0B-B244-4B0F-8A3E-28A5D41E193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6" descr="https://s3.amazonaws.com/images.wisestamp.com/symbols/grey/small/website.png">
            <a:extLst>
              <a:ext uri="{FF2B5EF4-FFF2-40B4-BE49-F238E27FC236}">
                <a16:creationId xmlns:a16="http://schemas.microsoft.com/office/drawing/2014/main" id="{D590E7C8-680C-4518-A3F4-2540EA542A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https://s3.amazonaws.com/images.wisestamp.com/symbols/grey/small/address1.png">
            <a:extLst>
              <a:ext uri="{FF2B5EF4-FFF2-40B4-BE49-F238E27FC236}">
                <a16:creationId xmlns:a16="http://schemas.microsoft.com/office/drawing/2014/main" id="{661E55E3-A289-451B-8D91-75F59F4DD1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https://s3.amazonaws.com/images.wisestamp.com/symbols/grey/small/phone1.png">
            <a:extLst>
              <a:ext uri="{FF2B5EF4-FFF2-40B4-BE49-F238E27FC236}">
                <a16:creationId xmlns:a16="http://schemas.microsoft.com/office/drawing/2014/main" id="{E27EC3F3-A80B-4D96-AB58-C830E169E5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s://s3.amazonaws.com/images.wisestamp.com/symbols/grey/small/phone1.png">
            <a:extLst>
              <a:ext uri="{FF2B5EF4-FFF2-40B4-BE49-F238E27FC236}">
                <a16:creationId xmlns:a16="http://schemas.microsoft.com/office/drawing/2014/main" id="{EC9123D5-1EDC-4D35-BC12-BBE0E61A27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https://s3.amazonaws.com/images.wisestamp.com/symbols/grey/small/email1.png">
            <a:extLst>
              <a:ext uri="{FF2B5EF4-FFF2-40B4-BE49-F238E27FC236}">
                <a16:creationId xmlns:a16="http://schemas.microsoft.com/office/drawing/2014/main" id="{3DC8E98E-F7E5-45CC-BBE2-818B998F814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s://s3.amazonaws.com/images.wisestamp.com/symbols/grey/small/website.png">
            <a:extLst>
              <a:ext uri="{FF2B5EF4-FFF2-40B4-BE49-F238E27FC236}">
                <a16:creationId xmlns:a16="http://schemas.microsoft.com/office/drawing/2014/main" id="{BCA219AB-0CFE-4793-95DB-29A7A8ECDCE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385E0EF5-F44D-421F-9C2C-36B1616ED380}"/>
              </a:ext>
            </a:extLst>
          </p:cNvPr>
          <p:cNvPicPr>
            <a:picLocks noChangeAspect="1"/>
          </p:cNvPicPr>
          <p:nvPr/>
        </p:nvPicPr>
        <p:blipFill>
          <a:blip r:embed="rId7"/>
          <a:stretch>
            <a:fillRect/>
          </a:stretch>
        </p:blipFill>
        <p:spPr>
          <a:xfrm>
            <a:off x="4857750" y="1695450"/>
            <a:ext cx="2476500" cy="3467100"/>
          </a:xfrm>
          <a:prstGeom prst="rect">
            <a:avLst/>
          </a:prstGeom>
        </p:spPr>
      </p:pic>
      <p:pic>
        <p:nvPicPr>
          <p:cNvPr id="19" name="Picture 18" descr="A close up of a sign&#10;&#10;Description generated with high confidence">
            <a:extLst>
              <a:ext uri="{FF2B5EF4-FFF2-40B4-BE49-F238E27FC236}">
                <a16:creationId xmlns:a16="http://schemas.microsoft.com/office/drawing/2014/main" id="{0A4A7BAB-F099-4ED1-99DC-AEFF03A601A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619566" y="6024667"/>
            <a:ext cx="2377052" cy="494771"/>
          </a:xfrm>
          <a:prstGeom prst="rect">
            <a:avLst/>
          </a:prstGeom>
        </p:spPr>
      </p:pic>
    </p:spTree>
    <p:extLst>
      <p:ext uri="{BB962C8B-B14F-4D97-AF65-F5344CB8AC3E}">
        <p14:creationId xmlns:p14="http://schemas.microsoft.com/office/powerpoint/2010/main" val="2830762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B82F6-81E8-4D0B-9496-7FCE7DC9422B}"/>
              </a:ext>
            </a:extLst>
          </p:cNvPr>
          <p:cNvSpPr>
            <a:spLocks noGrp="1"/>
          </p:cNvSpPr>
          <p:nvPr>
            <p:ph type="title"/>
          </p:nvPr>
        </p:nvSpPr>
        <p:spPr>
          <a:xfrm>
            <a:off x="3442996" y="1"/>
            <a:ext cx="7910803" cy="1690688"/>
          </a:xfrm>
        </p:spPr>
        <p:txBody>
          <a:bodyPr/>
          <a:lstStyle/>
          <a:p>
            <a:r>
              <a:rPr lang="en-IE" dirty="0"/>
              <a:t>        </a:t>
            </a:r>
            <a:r>
              <a:rPr lang="en-IE" sz="3200" dirty="0">
                <a:solidFill>
                  <a:schemeClr val="accent6">
                    <a:lumMod val="75000"/>
                  </a:schemeClr>
                </a:solidFill>
                <a:latin typeface="+mn-lt"/>
              </a:rPr>
              <a:t>MOVING FORWARD</a:t>
            </a:r>
            <a:br>
              <a:rPr lang="en-IE" dirty="0"/>
            </a:br>
            <a:endParaRPr lang="en-IE" dirty="0"/>
          </a:p>
        </p:txBody>
      </p:sp>
      <p:sp>
        <p:nvSpPr>
          <p:cNvPr id="3" name="Content Placeholder 2">
            <a:extLst>
              <a:ext uri="{FF2B5EF4-FFF2-40B4-BE49-F238E27FC236}">
                <a16:creationId xmlns:a16="http://schemas.microsoft.com/office/drawing/2014/main" id="{FC298D5A-0B6F-4368-9169-99C720B40478}"/>
              </a:ext>
            </a:extLst>
          </p:cNvPr>
          <p:cNvSpPr>
            <a:spLocks noGrp="1"/>
          </p:cNvSpPr>
          <p:nvPr>
            <p:ph idx="1"/>
          </p:nvPr>
        </p:nvSpPr>
        <p:spPr>
          <a:xfrm>
            <a:off x="752475" y="1162050"/>
            <a:ext cx="10601325" cy="5014913"/>
          </a:xfrm>
        </p:spPr>
        <p:txBody>
          <a:bodyPr>
            <a:normAutofit fontScale="92500" lnSpcReduction="20000"/>
          </a:bodyPr>
          <a:lstStyle/>
          <a:p>
            <a:r>
              <a:rPr lang="en-IE" sz="2400" dirty="0"/>
              <a:t>Contact:</a:t>
            </a:r>
          </a:p>
          <a:p>
            <a:pPr marL="0" indent="0">
              <a:buNone/>
            </a:pPr>
            <a:r>
              <a:rPr lang="en-IE" sz="2400" b="1" dirty="0"/>
              <a:t>Ciara Calder LIB QFA			</a:t>
            </a:r>
            <a:r>
              <a:rPr lang="en-IE" sz="2400" b="1"/>
              <a:t> </a:t>
            </a:r>
            <a:endParaRPr lang="en-IE" sz="2400" b="1" dirty="0"/>
          </a:p>
          <a:p>
            <a:pPr marL="0" indent="0">
              <a:buNone/>
            </a:pPr>
            <a:r>
              <a:rPr lang="en-IE" sz="2000" dirty="0"/>
              <a:t>Senior Mortgage Advisor                        	 		 </a:t>
            </a:r>
          </a:p>
          <a:p>
            <a:pPr marL="0" indent="0">
              <a:buNone/>
            </a:pPr>
            <a:r>
              <a:rPr lang="en-IE" sz="2000" dirty="0"/>
              <a:t>086 3039026 /01 6691024	  				</a:t>
            </a:r>
          </a:p>
          <a:p>
            <a:pPr marL="0" indent="0">
              <a:buNone/>
            </a:pPr>
            <a:r>
              <a:rPr lang="en-IE" sz="2000" dirty="0">
                <a:hlinkClick r:id="rId2"/>
              </a:rPr>
              <a:t>ciarac@irishmortgage.ie</a:t>
            </a:r>
            <a:r>
              <a:rPr lang="en-IE" sz="2000" dirty="0"/>
              <a:t>                                         </a:t>
            </a:r>
          </a:p>
          <a:p>
            <a:pPr marL="0" indent="0">
              <a:buNone/>
            </a:pPr>
            <a:r>
              <a:rPr lang="en-IE" sz="2800" dirty="0">
                <a:effectLst/>
                <a:latin typeface="Calibri" panose="020F0502020204030204" pitchFamily="34" charset="0"/>
                <a:ea typeface="Times New Roman" panose="02020603050405020304" pitchFamily="18" charset="0"/>
              </a:rPr>
              <a:t>Go to irishmortgage.com and hit APPLY NOW </a:t>
            </a:r>
            <a:r>
              <a:rPr lang="en-IE" sz="2000" dirty="0">
                <a:solidFill>
                  <a:schemeClr val="accent6">
                    <a:lumMod val="75000"/>
                  </a:schemeClr>
                </a:solidFill>
                <a:effectLst/>
                <a:latin typeface="Calibri" panose="020F0502020204030204" pitchFamily="34" charset="0"/>
                <a:ea typeface="Times New Roman" panose="02020603050405020304" pitchFamily="18" charset="0"/>
              </a:rPr>
              <a:t>- </a:t>
            </a:r>
            <a:r>
              <a:rPr lang="en-IE" sz="2000" dirty="0">
                <a:solidFill>
                  <a:schemeClr val="accent6">
                    <a:lumMod val="75000"/>
                  </a:schemeClr>
                </a:solidFill>
                <a:effectLst/>
                <a:latin typeface="Calibri" panose="020F050202020403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https://www.irishmortgage.com/credit-logic/</a:t>
            </a:r>
            <a:r>
              <a:rPr lang="en-IE" sz="2000" dirty="0">
                <a:solidFill>
                  <a:schemeClr val="accent6">
                    <a:lumMod val="75000"/>
                  </a:schemeClr>
                </a:solidFill>
                <a:effectLst/>
                <a:latin typeface="Calibri" panose="020F0502020204030204" pitchFamily="34" charset="0"/>
                <a:ea typeface="Times New Roman" panose="02020603050405020304" pitchFamily="18" charset="0"/>
              </a:rPr>
              <a:t> </a:t>
            </a:r>
          </a:p>
          <a:p>
            <a:pPr marL="0" indent="0">
              <a:buNone/>
            </a:pPr>
            <a:endParaRPr lang="en-IE" sz="2400" dirty="0"/>
          </a:p>
          <a:p>
            <a:pPr marL="0" indent="0">
              <a:buNone/>
            </a:pPr>
            <a:endParaRPr lang="en-IE" sz="2400" dirty="0"/>
          </a:p>
          <a:p>
            <a:pPr marL="0" indent="0">
              <a:buNone/>
            </a:pPr>
            <a:r>
              <a:rPr lang="en-IE" sz="2400" dirty="0"/>
              <a:t>			</a:t>
            </a:r>
            <a:r>
              <a:rPr lang="en-IE" sz="3600" dirty="0">
                <a:solidFill>
                  <a:schemeClr val="accent6">
                    <a:lumMod val="75000"/>
                  </a:schemeClr>
                </a:solidFill>
                <a:hlinkClick r:id="rId4">
                  <a:extLst>
                    <a:ext uri="{A12FA001-AC4F-418D-AE19-62706E023703}">
                      <ahyp:hlinkClr xmlns:ahyp="http://schemas.microsoft.com/office/drawing/2018/hyperlinkcolor" val="tx"/>
                    </a:ext>
                  </a:extLst>
                </a:hlinkClick>
              </a:rPr>
              <a:t>www.irishmortgage.com</a:t>
            </a:r>
            <a:endParaRPr lang="en-IE" sz="2000" dirty="0">
              <a:solidFill>
                <a:schemeClr val="accent6">
                  <a:lumMod val="75000"/>
                </a:schemeClr>
              </a:solidFill>
            </a:endParaRPr>
          </a:p>
          <a:p>
            <a:pPr marL="0" indent="0">
              <a:buNone/>
            </a:pPr>
            <a:endParaRPr lang="en-IE" sz="2000" dirty="0"/>
          </a:p>
          <a:p>
            <a:pPr marL="0" indent="0">
              <a:buNone/>
            </a:pPr>
            <a:r>
              <a:rPr lang="en-IE" sz="2000" dirty="0"/>
              <a:t>		</a:t>
            </a:r>
            <a:r>
              <a:rPr lang="en-IE" sz="3200" dirty="0"/>
              <a:t>	</a:t>
            </a:r>
            <a:r>
              <a:rPr lang="en-IE" sz="2000" dirty="0"/>
              <a:t>			</a:t>
            </a:r>
          </a:p>
          <a:p>
            <a:pPr marL="0" indent="0">
              <a:buNone/>
            </a:pPr>
            <a:r>
              <a:rPr lang="en-IE" sz="2000" dirty="0"/>
              <a:t>							</a:t>
            </a:r>
            <a:r>
              <a:rPr lang="en-IE" sz="1600" dirty="0"/>
              <a:t>						</a:t>
            </a:r>
            <a:endParaRPr lang="en-IE" sz="2400" dirty="0"/>
          </a:p>
          <a:p>
            <a:pPr marL="0" indent="0">
              <a:buNone/>
            </a:pPr>
            <a:endParaRPr lang="en-IE" sz="1600" dirty="0"/>
          </a:p>
          <a:p>
            <a:pPr marL="0" indent="0">
              <a:buNone/>
            </a:pPr>
            <a:endParaRPr lang="en-IE" sz="1600" dirty="0"/>
          </a:p>
          <a:p>
            <a:pPr marL="0" indent="0">
              <a:buNone/>
            </a:pPr>
            <a:endParaRPr lang="en-IE" sz="2400" dirty="0"/>
          </a:p>
          <a:p>
            <a:pPr marL="0" indent="0">
              <a:buNone/>
            </a:pPr>
            <a:endParaRPr lang="en-IE" sz="2400" dirty="0"/>
          </a:p>
          <a:p>
            <a:pPr marL="0" indent="0">
              <a:buNone/>
            </a:pPr>
            <a:endParaRPr lang="en-IE" sz="2400" dirty="0"/>
          </a:p>
          <a:p>
            <a:pPr marL="0" indent="0">
              <a:buNone/>
            </a:pPr>
            <a:endParaRPr lang="en-IE" sz="2400" dirty="0"/>
          </a:p>
          <a:p>
            <a:endParaRPr lang="en-IE" sz="2400" dirty="0"/>
          </a:p>
          <a:p>
            <a:endParaRPr lang="en-IE" sz="2400" dirty="0"/>
          </a:p>
        </p:txBody>
      </p:sp>
      <p:pic>
        <p:nvPicPr>
          <p:cNvPr id="8" name="Picture 7" descr="A close up of a sign&#10;&#10;Description generated with high confidence">
            <a:extLst>
              <a:ext uri="{FF2B5EF4-FFF2-40B4-BE49-F238E27FC236}">
                <a16:creationId xmlns:a16="http://schemas.microsoft.com/office/drawing/2014/main" id="{A858E50C-0419-4E03-8331-794453534AB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10162" y="6332884"/>
            <a:ext cx="2377052" cy="494771"/>
          </a:xfrm>
          <a:prstGeom prst="rect">
            <a:avLst/>
          </a:prstGeom>
        </p:spPr>
      </p:pic>
    </p:spTree>
    <p:extLst>
      <p:ext uri="{BB962C8B-B14F-4D97-AF65-F5344CB8AC3E}">
        <p14:creationId xmlns:p14="http://schemas.microsoft.com/office/powerpoint/2010/main" val="1725659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5167" y="1054100"/>
            <a:ext cx="7766936" cy="5359400"/>
          </a:xfrm>
        </p:spPr>
        <p:txBody>
          <a:bodyPr>
            <a:normAutofit fontScale="90000"/>
          </a:bodyPr>
          <a:lstStyle/>
          <a:p>
            <a:pPr algn="l"/>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dirty="0"/>
            </a:br>
            <a:br>
              <a:rPr lang="en-IE" dirty="0"/>
            </a:br>
            <a:endParaRPr lang="en-IE" dirty="0"/>
          </a:p>
        </p:txBody>
      </p:sp>
      <p:sp>
        <p:nvSpPr>
          <p:cNvPr id="3" name="TextBox 2"/>
          <p:cNvSpPr txBox="1"/>
          <p:nvPr/>
        </p:nvSpPr>
        <p:spPr>
          <a:xfrm>
            <a:off x="1085850" y="1379796"/>
            <a:ext cx="9137650" cy="3724096"/>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8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8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Established in 1990, one of the longest serving &amp; largest mortgage brokers in Ireland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8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8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We deal with </a:t>
            </a:r>
            <a:r>
              <a:rPr kumimoji="0" lang="en-IE" sz="1800" b="1" i="0" u="sng"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all</a:t>
            </a:r>
            <a:r>
              <a:rPr kumimoji="0" lang="en-IE" sz="18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 6 lenders </a:t>
            </a:r>
            <a:r>
              <a:rPr lang="en-IE" dirty="0">
                <a:solidFill>
                  <a:srgbClr val="002060"/>
                </a:solidFill>
                <a:latin typeface="Calibri" panose="020F0502020204030204"/>
                <a:cs typeface="Times New Roman" panose="02020603050405020304" pitchFamily="18" charset="0"/>
              </a:rPr>
              <a:t>in the mortgage market - 1 of less than 5% of all mortgage brokers </a:t>
            </a:r>
            <a:endParaRPr kumimoji="0" lang="en-IE" sz="18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8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8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Team of dedicated advisors who specialise in providing mortgages for:</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8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First Time Buyers &amp; </a:t>
            </a:r>
            <a:r>
              <a:rPr lang="en-IE" dirty="0">
                <a:solidFill>
                  <a:srgbClr val="002060"/>
                </a:solidFill>
                <a:latin typeface="Calibri" panose="020F0502020204030204"/>
                <a:cs typeface="Times New Roman" panose="02020603050405020304" pitchFamily="18" charset="0"/>
              </a:rPr>
              <a:t>Movers</a:t>
            </a:r>
            <a:endParaRPr kumimoji="0" lang="en-IE" sz="18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dirty="0">
                <a:solidFill>
                  <a:srgbClr val="002060"/>
                </a:solidFill>
                <a:latin typeface="Calibri" panose="020F0502020204030204"/>
                <a:cs typeface="Times New Roman" panose="02020603050405020304" pitchFamily="18" charset="0"/>
              </a:rPr>
              <a:t>Mortgage switchers</a:t>
            </a:r>
            <a:r>
              <a:rPr kumimoji="0" lang="en-IE" sz="18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 &amp; Top-Up’s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8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Buy to lets &amp; Commercial mortgages</a:t>
            </a:r>
            <a:endParaRPr lang="en-IE" dirty="0">
              <a:solidFill>
                <a:srgbClr val="002060"/>
              </a:solidFill>
              <a:latin typeface="Calibri" panose="020F0502020204030204"/>
              <a:cs typeface="Times New Roman" panose="02020603050405020304" pitchFamily="18" charset="0"/>
            </a:endParaRPr>
          </a:p>
          <a:p>
            <a:pPr lvl="3">
              <a:defRPr/>
            </a:pPr>
            <a:endParaRPr lang="en-IE" noProof="0" dirty="0">
              <a:solidFill>
                <a:srgbClr val="002060"/>
              </a:solidFill>
              <a:latin typeface="Calibri" panose="020F0502020204030204"/>
              <a:cs typeface="Times New Roman" panose="02020603050405020304" pitchFamily="18" charset="0"/>
            </a:endParaRPr>
          </a:p>
          <a:p>
            <a:pPr lvl="3">
              <a:defRPr/>
            </a:pPr>
            <a:endParaRPr kumimoji="0" lang="en-IE" b="0" i="0" u="none" strike="noStrike" kern="1200" cap="none" spc="0" normalizeH="0" baseline="0" dirty="0">
              <a:ln>
                <a:noFill/>
              </a:ln>
              <a:solidFill>
                <a:srgbClr val="002060"/>
              </a:solidFill>
              <a:effectLst/>
              <a:uLnTx/>
              <a:uFillTx/>
              <a:latin typeface="Calibri" panose="020F0502020204030204"/>
              <a:ea typeface="+mn-ea"/>
              <a:cs typeface="Times New Roman" panose="02020603050405020304" pitchFamily="18" charset="0"/>
            </a:endParaRPr>
          </a:p>
          <a:p>
            <a:pPr lvl="3">
              <a:defRPr/>
            </a:pPr>
            <a:r>
              <a:rPr lang="en-IE" dirty="0">
                <a:solidFill>
                  <a:srgbClr val="002060"/>
                </a:solidFill>
                <a:latin typeface="Calibri" panose="020F0502020204030204"/>
                <a:cs typeface="Times New Roman" panose="02020603050405020304" pitchFamily="18" charset="0"/>
              </a:rPr>
              <a:t>    -     	</a:t>
            </a:r>
            <a:r>
              <a:rPr kumimoji="0" lang="en-IE"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specialist advice for Investment, Pension and Life-Cover options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2000" b="0"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BABF84E-1F1C-4EFE-AADC-2CF88CEE8B4B}"/>
              </a:ext>
            </a:extLst>
          </p:cNvPr>
          <p:cNvSpPr txBox="1"/>
          <p:nvPr/>
        </p:nvSpPr>
        <p:spPr>
          <a:xfrm>
            <a:off x="2491273" y="260059"/>
            <a:ext cx="645978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3200" dirty="0">
                <a:solidFill>
                  <a:srgbClr val="002060"/>
                </a:solidFill>
                <a:latin typeface="Calibri" panose="020F0502020204030204"/>
              </a:rPr>
              <a:t>Who are Irish Mortgage Corporation?</a:t>
            </a:r>
            <a:endParaRPr kumimoji="0" lang="en-IE" sz="3200" b="0"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pic>
        <p:nvPicPr>
          <p:cNvPr id="11" name="Picture 10" descr="A close up of a sign&#10;&#10;Description generated with high confidence">
            <a:extLst>
              <a:ext uri="{FF2B5EF4-FFF2-40B4-BE49-F238E27FC236}">
                <a16:creationId xmlns:a16="http://schemas.microsoft.com/office/drawing/2014/main" id="{24C2D428-4C18-4B51-B9F5-61B3D56737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5167" y="4306932"/>
            <a:ext cx="2105025" cy="438150"/>
          </a:xfrm>
          <a:prstGeom prst="rect">
            <a:avLst/>
          </a:prstGeom>
        </p:spPr>
      </p:pic>
      <p:pic>
        <p:nvPicPr>
          <p:cNvPr id="9" name="Picture 8" descr="A close up of a sign&#10;&#10;Description generated with high confidence">
            <a:extLst>
              <a:ext uri="{FF2B5EF4-FFF2-40B4-BE49-F238E27FC236}">
                <a16:creationId xmlns:a16="http://schemas.microsoft.com/office/drawing/2014/main" id="{D1C38941-08C1-4791-ADA4-30C96F9322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10162" y="6332884"/>
            <a:ext cx="2377052" cy="494771"/>
          </a:xfrm>
          <a:prstGeom prst="rect">
            <a:avLst/>
          </a:prstGeom>
        </p:spPr>
      </p:pic>
      <p:pic>
        <p:nvPicPr>
          <p:cNvPr id="4" name="Picture 2">
            <a:extLst>
              <a:ext uri="{FF2B5EF4-FFF2-40B4-BE49-F238E27FC236}">
                <a16:creationId xmlns:a16="http://schemas.microsoft.com/office/drawing/2014/main" id="{E6508F97-5A38-83D9-F627-E6D0861830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0192" y="5246185"/>
            <a:ext cx="2667000"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78336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3426" y="1278835"/>
            <a:ext cx="9740347" cy="1928157"/>
          </a:xfrm>
          <a:prstGeom prst="rect">
            <a:avLst/>
          </a:prstGeom>
        </p:spPr>
        <p:txBody>
          <a:bodyPr wrap="square">
            <a:spAutoFit/>
          </a:bodyPr>
          <a:lstStyle/>
          <a:p>
            <a:pPr marL="285750" marR="0" lvl="0" indent="-285750" algn="l" defTabSz="914400" rtl="0" eaLnBrk="1" fontAlgn="auto" latinLnBrk="0" hangingPunct="1">
              <a:lnSpc>
                <a:spcPct val="150000"/>
              </a:lnSpc>
              <a:spcBef>
                <a:spcPts val="0"/>
              </a:spcBef>
              <a:spcAft>
                <a:spcPts val="800"/>
              </a:spcAft>
              <a:buClrTx/>
              <a:buSzTx/>
              <a:buFont typeface="Arial" panose="020B0604020202020204" pitchFamily="34" charset="0"/>
              <a:buChar char="•"/>
              <a:tabLst/>
              <a:defRPr/>
            </a:pPr>
            <a:endParaRPr lang="en-IE" sz="2800" dirty="0">
              <a:solidFill>
                <a:srgbClr val="002060"/>
              </a:solidFill>
              <a:latin typeface="Calibri" panose="020F0502020204030204"/>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endParaRPr kumimoji="0" lang="en-IE" sz="28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800"/>
              </a:spcAft>
              <a:buClrTx/>
              <a:buSzTx/>
              <a:buFont typeface="Arial" panose="020B0604020202020204" pitchFamily="34" charset="0"/>
              <a:buChar char="•"/>
              <a:tabLst>
                <a:tab pos="457200" algn="l"/>
              </a:tabLst>
              <a:defRPr/>
            </a:pPr>
            <a:endParaRPr kumimoji="0" lang="en-IE" sz="2800" b="0" i="0"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7BABF84E-1F1C-4EFE-AADC-2CF88CEE8B4B}"/>
              </a:ext>
            </a:extLst>
          </p:cNvPr>
          <p:cNvSpPr txBox="1"/>
          <p:nvPr/>
        </p:nvSpPr>
        <p:spPr>
          <a:xfrm>
            <a:off x="2659224" y="260059"/>
            <a:ext cx="629182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IE" sz="4000" b="0" i="0" u="none" strike="noStrike" kern="1200" cap="none" spc="0" normalizeH="0" baseline="0" noProof="0" dirty="0">
                <a:ln>
                  <a:noFill/>
                </a:ln>
                <a:solidFill>
                  <a:schemeClr val="accent6">
                    <a:lumMod val="75000"/>
                  </a:schemeClr>
                </a:solidFill>
                <a:effectLst/>
                <a:uLnTx/>
                <a:uFillTx/>
                <a:latin typeface="Calibri" panose="020F0502020204030204"/>
                <a:ea typeface="+mn-ea"/>
                <a:cs typeface="+mn-cs"/>
              </a:rPr>
              <a:t>What we do?</a:t>
            </a:r>
          </a:p>
        </p:txBody>
      </p:sp>
      <p:sp>
        <p:nvSpPr>
          <p:cNvPr id="8" name="Oval 7">
            <a:extLst>
              <a:ext uri="{FF2B5EF4-FFF2-40B4-BE49-F238E27FC236}">
                <a16:creationId xmlns:a16="http://schemas.microsoft.com/office/drawing/2014/main" id="{D4980C82-2F4B-46B7-86C4-27A5322BB5D8}"/>
              </a:ext>
            </a:extLst>
          </p:cNvPr>
          <p:cNvSpPr/>
          <p:nvPr/>
        </p:nvSpPr>
        <p:spPr>
          <a:xfrm>
            <a:off x="1275127" y="1720792"/>
            <a:ext cx="2898397" cy="1816156"/>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a:t>Assess the mortgage needs of our clients</a:t>
            </a:r>
          </a:p>
        </p:txBody>
      </p:sp>
      <p:sp>
        <p:nvSpPr>
          <p:cNvPr id="9" name="Oval 8">
            <a:extLst>
              <a:ext uri="{FF2B5EF4-FFF2-40B4-BE49-F238E27FC236}">
                <a16:creationId xmlns:a16="http://schemas.microsoft.com/office/drawing/2014/main" id="{751F56D0-6C8B-4578-A744-33182321D49E}"/>
              </a:ext>
            </a:extLst>
          </p:cNvPr>
          <p:cNvSpPr/>
          <p:nvPr/>
        </p:nvSpPr>
        <p:spPr>
          <a:xfrm>
            <a:off x="5821960" y="1720792"/>
            <a:ext cx="2734810" cy="1784758"/>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a:solidFill>
                  <a:schemeClr val="bg1"/>
                </a:solidFill>
              </a:rPr>
              <a:t>Research mortgage market products and promotional offers</a:t>
            </a:r>
          </a:p>
        </p:txBody>
      </p:sp>
      <p:sp>
        <p:nvSpPr>
          <p:cNvPr id="11" name="Oval 10">
            <a:extLst>
              <a:ext uri="{FF2B5EF4-FFF2-40B4-BE49-F238E27FC236}">
                <a16:creationId xmlns:a16="http://schemas.microsoft.com/office/drawing/2014/main" id="{FD0D0673-8BFB-4FDC-92DA-A47FD0F84741}"/>
              </a:ext>
            </a:extLst>
          </p:cNvPr>
          <p:cNvSpPr/>
          <p:nvPr/>
        </p:nvSpPr>
        <p:spPr>
          <a:xfrm>
            <a:off x="1275126" y="4244829"/>
            <a:ext cx="2898397" cy="1701360"/>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a:t>Provide best advice to our clients</a:t>
            </a:r>
          </a:p>
        </p:txBody>
      </p:sp>
      <p:sp>
        <p:nvSpPr>
          <p:cNvPr id="14" name="Oval 13">
            <a:extLst>
              <a:ext uri="{FF2B5EF4-FFF2-40B4-BE49-F238E27FC236}">
                <a16:creationId xmlns:a16="http://schemas.microsoft.com/office/drawing/2014/main" id="{9C216A88-2F51-4F2F-B414-F150ABBDE440}"/>
              </a:ext>
            </a:extLst>
          </p:cNvPr>
          <p:cNvSpPr/>
          <p:nvPr/>
        </p:nvSpPr>
        <p:spPr>
          <a:xfrm>
            <a:off x="5821960" y="4244829"/>
            <a:ext cx="2898397" cy="1701360"/>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a:t>Provide an exceptional service &amp; deliver results</a:t>
            </a:r>
          </a:p>
        </p:txBody>
      </p:sp>
      <p:pic>
        <p:nvPicPr>
          <p:cNvPr id="15" name="Picture 14" descr="A close up of a sign&#10;&#10;Description generated with high confidence">
            <a:extLst>
              <a:ext uri="{FF2B5EF4-FFF2-40B4-BE49-F238E27FC236}">
                <a16:creationId xmlns:a16="http://schemas.microsoft.com/office/drawing/2014/main" id="{7789D065-A952-4ED4-9CA6-15CC46D715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10162" y="6332884"/>
            <a:ext cx="2377052" cy="494771"/>
          </a:xfrm>
          <a:prstGeom prst="rect">
            <a:avLst/>
          </a:prstGeom>
        </p:spPr>
      </p:pic>
    </p:spTree>
    <p:extLst>
      <p:ext uri="{BB962C8B-B14F-4D97-AF65-F5344CB8AC3E}">
        <p14:creationId xmlns:p14="http://schemas.microsoft.com/office/powerpoint/2010/main" val="14141396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D0E2C-AF05-4179-A6F9-8DF53E043701}"/>
              </a:ext>
            </a:extLst>
          </p:cNvPr>
          <p:cNvSpPr>
            <a:spLocks noGrp="1"/>
          </p:cNvSpPr>
          <p:nvPr>
            <p:ph type="title"/>
          </p:nvPr>
        </p:nvSpPr>
        <p:spPr>
          <a:xfrm>
            <a:off x="2715208" y="-258417"/>
            <a:ext cx="8638592" cy="1623565"/>
          </a:xfrm>
        </p:spPr>
        <p:txBody>
          <a:bodyPr/>
          <a:lstStyle/>
          <a:p>
            <a:r>
              <a:rPr lang="en-IE" dirty="0"/>
              <a:t>         </a:t>
            </a:r>
            <a:r>
              <a:rPr lang="en-IE" sz="3600" dirty="0">
                <a:solidFill>
                  <a:schemeClr val="accent6">
                    <a:lumMod val="75000"/>
                  </a:schemeClr>
                </a:solidFill>
              </a:rPr>
              <a:t>All Mortgage Lenders</a:t>
            </a:r>
          </a:p>
        </p:txBody>
      </p:sp>
      <p:pic>
        <p:nvPicPr>
          <p:cNvPr id="6" name="Content Placeholder 5" descr="Image result for bank of ireland bank logo">
            <a:extLst>
              <a:ext uri="{FF2B5EF4-FFF2-40B4-BE49-F238E27FC236}">
                <a16:creationId xmlns:a16="http://schemas.microsoft.com/office/drawing/2014/main" id="{A80E7950-D241-434E-8245-C93D9E86EC0A}"/>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9188" y="1554731"/>
            <a:ext cx="3055261" cy="1940615"/>
          </a:xfrm>
          <a:prstGeom prst="rect">
            <a:avLst/>
          </a:prstGeom>
          <a:noFill/>
          <a:ln>
            <a:noFill/>
          </a:ln>
        </p:spPr>
      </p:pic>
      <p:pic>
        <p:nvPicPr>
          <p:cNvPr id="8" name="Picture 7" descr="Image result for Haven logo">
            <a:extLst>
              <a:ext uri="{FF2B5EF4-FFF2-40B4-BE49-F238E27FC236}">
                <a16:creationId xmlns:a16="http://schemas.microsoft.com/office/drawing/2014/main" id="{4370CAAA-E049-4B36-B7E6-128EE93DF72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115341" y="1713257"/>
            <a:ext cx="2336772" cy="1623565"/>
          </a:xfrm>
          <a:prstGeom prst="rect">
            <a:avLst/>
          </a:prstGeom>
          <a:noFill/>
          <a:ln>
            <a:noFill/>
          </a:ln>
        </p:spPr>
      </p:pic>
      <p:pic>
        <p:nvPicPr>
          <p:cNvPr id="9" name="Picture 8" descr="Image result for finance ireland logo">
            <a:extLst>
              <a:ext uri="{FF2B5EF4-FFF2-40B4-BE49-F238E27FC236}">
                <a16:creationId xmlns:a16="http://schemas.microsoft.com/office/drawing/2014/main" id="{DAB2458C-28D1-43C8-B114-68CA30B515D4}"/>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97567" y="4082994"/>
            <a:ext cx="2767025" cy="1430165"/>
          </a:xfrm>
          <a:prstGeom prst="rect">
            <a:avLst/>
          </a:prstGeom>
          <a:noFill/>
          <a:ln>
            <a:noFill/>
          </a:ln>
        </p:spPr>
      </p:pic>
      <p:pic>
        <p:nvPicPr>
          <p:cNvPr id="10" name="Picture 9" descr="Image result for permanent tsb logo">
            <a:extLst>
              <a:ext uri="{FF2B5EF4-FFF2-40B4-BE49-F238E27FC236}">
                <a16:creationId xmlns:a16="http://schemas.microsoft.com/office/drawing/2014/main" id="{180ED578-C045-4DA0-B08D-2E9759B890BB}"/>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872459" y="1618465"/>
            <a:ext cx="2951921" cy="1949105"/>
          </a:xfrm>
          <a:prstGeom prst="rect">
            <a:avLst/>
          </a:prstGeom>
          <a:noFill/>
          <a:ln>
            <a:noFill/>
          </a:ln>
        </p:spPr>
      </p:pic>
      <p:pic>
        <p:nvPicPr>
          <p:cNvPr id="11" name="Picture 10" descr="Image result for ics mortgage logo">
            <a:extLst>
              <a:ext uri="{FF2B5EF4-FFF2-40B4-BE49-F238E27FC236}">
                <a16:creationId xmlns:a16="http://schemas.microsoft.com/office/drawing/2014/main" id="{4E0DDC87-EB74-4561-B58C-F5A6882B335B}"/>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17198" y="3495346"/>
            <a:ext cx="2474843" cy="2399886"/>
          </a:xfrm>
          <a:prstGeom prst="rect">
            <a:avLst/>
          </a:prstGeom>
          <a:noFill/>
          <a:ln>
            <a:noFill/>
          </a:ln>
        </p:spPr>
      </p:pic>
      <p:pic>
        <p:nvPicPr>
          <p:cNvPr id="15" name="Picture 14" descr="A close up of a sign&#10;&#10;Description generated with high confidence">
            <a:extLst>
              <a:ext uri="{FF2B5EF4-FFF2-40B4-BE49-F238E27FC236}">
                <a16:creationId xmlns:a16="http://schemas.microsoft.com/office/drawing/2014/main" id="{2BDD84EF-625F-47CD-ADFD-20F9BB43D11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610162" y="6332884"/>
            <a:ext cx="2377052" cy="494771"/>
          </a:xfrm>
          <a:prstGeom prst="rect">
            <a:avLst/>
          </a:prstGeom>
        </p:spPr>
      </p:pic>
      <p:pic>
        <p:nvPicPr>
          <p:cNvPr id="4" name="Picture 3" descr="Logo&#10;&#10;Description automatically generated">
            <a:extLst>
              <a:ext uri="{FF2B5EF4-FFF2-40B4-BE49-F238E27FC236}">
                <a16:creationId xmlns:a16="http://schemas.microsoft.com/office/drawing/2014/main" id="{1E6B7B02-B7BA-453E-BC76-781F66E79A5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544003" y="4350103"/>
            <a:ext cx="2689860" cy="690372"/>
          </a:xfrm>
          <a:prstGeom prst="rect">
            <a:avLst/>
          </a:prstGeom>
        </p:spPr>
      </p:pic>
    </p:spTree>
    <p:extLst>
      <p:ext uri="{BB962C8B-B14F-4D97-AF65-F5344CB8AC3E}">
        <p14:creationId xmlns:p14="http://schemas.microsoft.com/office/powerpoint/2010/main" val="397937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5167" y="1054100"/>
            <a:ext cx="7766936" cy="5359400"/>
          </a:xfrm>
        </p:spPr>
        <p:txBody>
          <a:bodyPr>
            <a:normAutofit fontScale="90000"/>
          </a:bodyPr>
          <a:lstStyle/>
          <a:p>
            <a:pPr algn="l"/>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sz="4000" dirty="0">
                <a:latin typeface="Times New Roman" panose="02020603050405020304" pitchFamily="18" charset="0"/>
                <a:cs typeface="Times New Roman" panose="02020603050405020304" pitchFamily="18" charset="0"/>
              </a:rPr>
            </a:br>
            <a:br>
              <a:rPr lang="en-IE" dirty="0"/>
            </a:br>
            <a:br>
              <a:rPr lang="en-IE" dirty="0"/>
            </a:br>
            <a:endParaRPr lang="en-IE" dirty="0"/>
          </a:p>
        </p:txBody>
      </p:sp>
      <p:sp>
        <p:nvSpPr>
          <p:cNvPr id="3" name="TextBox 2"/>
          <p:cNvSpPr txBox="1"/>
          <p:nvPr/>
        </p:nvSpPr>
        <p:spPr>
          <a:xfrm>
            <a:off x="1070481" y="1433473"/>
            <a:ext cx="9576352" cy="4678204"/>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2000" b="1"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General Criteria</a:t>
            </a:r>
            <a:r>
              <a:rPr kumimoji="0" lang="en-IE" sz="20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20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Proven Repayment Ability – Rent, Savings, Loan repayments etc</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20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Stress testing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20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Sustainable Earnings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20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Credit History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20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Security location/type</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2000" dirty="0">
                <a:solidFill>
                  <a:srgbClr val="002060"/>
                </a:solidFill>
                <a:latin typeface="Calibri" panose="020F0502020204030204"/>
                <a:cs typeface="Times New Roman" panose="02020603050405020304" pitchFamily="18" charset="0"/>
              </a:rPr>
              <a:t>CBI Exception availability</a:t>
            </a:r>
            <a:endParaRPr kumimoji="0" lang="en-IE" sz="20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20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2000" b="1"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Who do I borrow from?</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20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Many lender options</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2000" dirty="0">
                <a:solidFill>
                  <a:srgbClr val="002060"/>
                </a:solidFill>
                <a:latin typeface="Calibri" panose="020F0502020204030204"/>
                <a:cs typeface="Times New Roman" panose="02020603050405020304" pitchFamily="18" charset="0"/>
              </a:rPr>
              <a:t>Different rates &amp; promotions – Cashback, Lowest rates, overpay options</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20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rPr>
              <a:t>Varied minimum requirement – E.g. Time in employment, </a:t>
            </a:r>
            <a:r>
              <a:rPr lang="en-IE" sz="2000" dirty="0">
                <a:solidFill>
                  <a:srgbClr val="002060"/>
                </a:solidFill>
                <a:latin typeface="Calibri" panose="020F0502020204030204"/>
                <a:cs typeface="Times New Roman" panose="02020603050405020304" pitchFamily="18" charset="0"/>
              </a:rPr>
              <a:t>Visa requirements</a:t>
            </a:r>
            <a:endParaRPr kumimoji="0" lang="en-IE" sz="20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2000" b="0" i="0" u="none"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2000" b="1" i="0" u="sng" strike="noStrike" kern="1200" cap="none" spc="0" normalizeH="0" baseline="0" noProof="0" dirty="0">
              <a:ln>
                <a:noFill/>
              </a:ln>
              <a:solidFill>
                <a:srgbClr val="002060"/>
              </a:solidFill>
              <a:effectLst/>
              <a:uLnTx/>
              <a:uFillTx/>
              <a:latin typeface="Calibri" panose="020F0502020204030204"/>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800" b="0"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8330FBC3-0C66-4766-9DB8-32445BF13985}"/>
              </a:ext>
            </a:extLst>
          </p:cNvPr>
          <p:cNvSpPr txBox="1"/>
          <p:nvPr/>
        </p:nvSpPr>
        <p:spPr>
          <a:xfrm>
            <a:off x="1545167" y="5588457"/>
            <a:ext cx="7416010" cy="523220"/>
          </a:xfrm>
          <a:prstGeom prst="rect">
            <a:avLst/>
          </a:prstGeom>
          <a:solidFill>
            <a:schemeClr val="accent3">
              <a:lumMod val="40000"/>
              <a:lumOff val="60000"/>
            </a:schemeClr>
          </a:solidFill>
        </p:spPr>
        <p:txBody>
          <a:bodyPr wrap="square" rtlCol="0">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srgbClr val="75BDA7">
                    <a:lumMod val="50000"/>
                  </a:srgbClr>
                </a:solidFill>
                <a:effectLst/>
                <a:uLnTx/>
                <a:uFillTx/>
                <a:latin typeface="Calibri" panose="020F0502020204030204"/>
                <a:ea typeface="+mn-ea"/>
                <a:cs typeface="+mn-cs"/>
              </a:rPr>
              <a:t>“It was a pleasure doing business with Irish Mortgage Corporation &amp; Moneycoach, your representative explained everything fully and so easy to understand.”</a:t>
            </a:r>
          </a:p>
        </p:txBody>
      </p:sp>
      <p:sp>
        <p:nvSpPr>
          <p:cNvPr id="11" name="TextBox 10">
            <a:extLst>
              <a:ext uri="{FF2B5EF4-FFF2-40B4-BE49-F238E27FC236}">
                <a16:creationId xmlns:a16="http://schemas.microsoft.com/office/drawing/2014/main" id="{7BABF84E-1F1C-4EFE-AADC-2CF88CEE8B4B}"/>
              </a:ext>
            </a:extLst>
          </p:cNvPr>
          <p:cNvSpPr txBox="1"/>
          <p:nvPr/>
        </p:nvSpPr>
        <p:spPr>
          <a:xfrm>
            <a:off x="2808514" y="23501"/>
            <a:ext cx="6340976"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3200" b="0" i="0" u="none" strike="noStrike" kern="1200" cap="none" spc="0" normalizeH="0" baseline="0" noProof="0" dirty="0">
                <a:ln>
                  <a:noFill/>
                </a:ln>
                <a:solidFill>
                  <a:schemeClr val="accent6">
                    <a:lumMod val="75000"/>
                  </a:schemeClr>
                </a:solidFill>
                <a:effectLst/>
                <a:uLnTx/>
                <a:uFillTx/>
                <a:latin typeface="Calibri" panose="020F0502020204030204"/>
                <a:ea typeface="+mn-ea"/>
                <a:cs typeface="+mn-cs"/>
              </a:rPr>
              <a:t>Market Overview – First Time Buyers </a:t>
            </a:r>
          </a:p>
        </p:txBody>
      </p:sp>
      <p:pic>
        <p:nvPicPr>
          <p:cNvPr id="13" name="Picture 12" descr="A close up of a sign&#10;&#10;Description generated with high confidence">
            <a:extLst>
              <a:ext uri="{FF2B5EF4-FFF2-40B4-BE49-F238E27FC236}">
                <a16:creationId xmlns:a16="http://schemas.microsoft.com/office/drawing/2014/main" id="{61716335-FAC5-4E47-BE9F-D5196D76C7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162" y="6332884"/>
            <a:ext cx="2377052" cy="494771"/>
          </a:xfrm>
          <a:prstGeom prst="rect">
            <a:avLst/>
          </a:prstGeom>
        </p:spPr>
      </p:pic>
    </p:spTree>
    <p:extLst>
      <p:ext uri="{BB962C8B-B14F-4D97-AF65-F5344CB8AC3E}">
        <p14:creationId xmlns:p14="http://schemas.microsoft.com/office/powerpoint/2010/main" val="4783914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1690A-3B3B-4275-A5F8-71F02496093F}"/>
              </a:ext>
            </a:extLst>
          </p:cNvPr>
          <p:cNvSpPr>
            <a:spLocks noGrp="1"/>
          </p:cNvSpPr>
          <p:nvPr>
            <p:ph type="title"/>
          </p:nvPr>
        </p:nvSpPr>
        <p:spPr>
          <a:xfrm>
            <a:off x="3816220" y="-289249"/>
            <a:ext cx="7537580" cy="1604865"/>
          </a:xfrm>
        </p:spPr>
        <p:txBody>
          <a:bodyPr>
            <a:normAutofit/>
          </a:bodyPr>
          <a:lstStyle/>
          <a:p>
            <a:r>
              <a:rPr lang="en-IE" sz="3200" dirty="0">
                <a:solidFill>
                  <a:schemeClr val="accent6">
                    <a:lumMod val="75000"/>
                  </a:schemeClr>
                </a:solidFill>
              </a:rPr>
              <a:t>What documents do I need?</a:t>
            </a:r>
          </a:p>
        </p:txBody>
      </p:sp>
      <p:sp>
        <p:nvSpPr>
          <p:cNvPr id="3" name="Content Placeholder 2">
            <a:extLst>
              <a:ext uri="{FF2B5EF4-FFF2-40B4-BE49-F238E27FC236}">
                <a16:creationId xmlns:a16="http://schemas.microsoft.com/office/drawing/2014/main" id="{64DF696F-220A-4B29-98BB-3E670E718360}"/>
              </a:ext>
            </a:extLst>
          </p:cNvPr>
          <p:cNvSpPr>
            <a:spLocks noGrp="1"/>
          </p:cNvSpPr>
          <p:nvPr>
            <p:ph idx="1"/>
          </p:nvPr>
        </p:nvSpPr>
        <p:spPr/>
        <p:txBody>
          <a:bodyPr/>
          <a:lstStyle/>
          <a:p>
            <a:endParaRPr lang="en-IE" dirty="0"/>
          </a:p>
        </p:txBody>
      </p:sp>
      <p:sp>
        <p:nvSpPr>
          <p:cNvPr id="5" name="Rectangle: Rounded Corners 4">
            <a:extLst>
              <a:ext uri="{FF2B5EF4-FFF2-40B4-BE49-F238E27FC236}">
                <a16:creationId xmlns:a16="http://schemas.microsoft.com/office/drawing/2014/main" id="{1B536A86-A9F2-400D-B529-FD88A8F1D9E3}"/>
              </a:ext>
            </a:extLst>
          </p:cNvPr>
          <p:cNvSpPr/>
          <p:nvPr/>
        </p:nvSpPr>
        <p:spPr>
          <a:xfrm>
            <a:off x="939567" y="1822144"/>
            <a:ext cx="3324523" cy="429088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b="1" dirty="0"/>
          </a:p>
          <a:p>
            <a:pPr algn="ctr"/>
            <a:endParaRPr lang="en-IE" sz="2800" b="1" dirty="0"/>
          </a:p>
          <a:p>
            <a:pPr algn="ctr"/>
            <a:endParaRPr lang="en-IE" sz="2800" b="1" dirty="0"/>
          </a:p>
          <a:p>
            <a:pPr algn="ctr"/>
            <a:r>
              <a:rPr lang="en-IE" sz="2800" b="1" dirty="0"/>
              <a:t>Income Documents</a:t>
            </a:r>
          </a:p>
          <a:p>
            <a:pPr algn="ctr"/>
            <a:r>
              <a:rPr lang="en-IE" sz="2800" b="1" dirty="0"/>
              <a:t>PAYE </a:t>
            </a:r>
          </a:p>
          <a:p>
            <a:pPr algn="ctr"/>
            <a:endParaRPr lang="en-IE" sz="2000" b="1" i="1" u="sng" dirty="0"/>
          </a:p>
          <a:p>
            <a:pPr marL="457200" indent="-457200">
              <a:buFont typeface="Wingdings" panose="05000000000000000000" pitchFamily="2" charset="2"/>
              <a:buChar char="ü"/>
            </a:pPr>
            <a:r>
              <a:rPr lang="en-IE" sz="1600" dirty="0"/>
              <a:t>Salary Certificate</a:t>
            </a:r>
          </a:p>
          <a:p>
            <a:pPr marL="457200" indent="-457200">
              <a:buFont typeface="Wingdings" panose="05000000000000000000" pitchFamily="2" charset="2"/>
              <a:buChar char="ü"/>
            </a:pPr>
            <a:r>
              <a:rPr lang="en-IE" sz="1600" dirty="0"/>
              <a:t>EDS / Revenue confirmation</a:t>
            </a:r>
          </a:p>
          <a:p>
            <a:pPr marL="457200" indent="-457200">
              <a:buFont typeface="Wingdings" panose="05000000000000000000" pitchFamily="2" charset="2"/>
              <a:buChar char="ü"/>
            </a:pPr>
            <a:r>
              <a:rPr lang="en-IE" sz="1600" dirty="0"/>
              <a:t>3 months recent payslips</a:t>
            </a:r>
          </a:p>
          <a:p>
            <a:pPr marL="457200" indent="-457200">
              <a:buFont typeface="Wingdings" panose="05000000000000000000" pitchFamily="2" charset="2"/>
              <a:buChar char="ü"/>
            </a:pPr>
            <a:endParaRPr lang="en-IE" sz="1600" b="1" dirty="0"/>
          </a:p>
          <a:p>
            <a:pPr algn="ctr"/>
            <a:r>
              <a:rPr lang="en-IE" sz="2000" b="1" i="1" u="sng" dirty="0"/>
              <a:t>Self Employed</a:t>
            </a:r>
          </a:p>
          <a:p>
            <a:pPr marL="285750" indent="-285750">
              <a:buFont typeface="Wingdings" panose="05000000000000000000" pitchFamily="2" charset="2"/>
              <a:buChar char="ü"/>
            </a:pPr>
            <a:r>
              <a:rPr lang="en-IE" sz="1400" dirty="0"/>
              <a:t>Last 2/3 years Revenue Form 11’s and Chapter 4 confirmations</a:t>
            </a:r>
          </a:p>
          <a:p>
            <a:pPr marL="285750" indent="-285750">
              <a:buFont typeface="Wingdings" panose="05000000000000000000" pitchFamily="2" charset="2"/>
              <a:buChar char="ü"/>
            </a:pPr>
            <a:r>
              <a:rPr lang="en-IE" sz="1400" dirty="0"/>
              <a:t>Last 2/3 years trading accounts</a:t>
            </a:r>
          </a:p>
          <a:p>
            <a:pPr marL="285750" indent="-285750">
              <a:buFont typeface="Wingdings" panose="05000000000000000000" pitchFamily="2" charset="2"/>
              <a:buChar char="ü"/>
            </a:pPr>
            <a:r>
              <a:rPr lang="en-IE" sz="1400" dirty="0"/>
              <a:t>Tax clearance certificate (business and personal)</a:t>
            </a:r>
          </a:p>
          <a:p>
            <a:pPr marL="285750" indent="-285750">
              <a:buFont typeface="Wingdings" panose="05000000000000000000" pitchFamily="2" charset="2"/>
              <a:buChar char="ü"/>
            </a:pPr>
            <a:endParaRPr lang="en-IE" dirty="0"/>
          </a:p>
          <a:p>
            <a:pPr marL="285750" indent="-285750" algn="ctr">
              <a:buFont typeface="Wingdings" panose="05000000000000000000" pitchFamily="2" charset="2"/>
              <a:buChar char="ü"/>
            </a:pPr>
            <a:endParaRPr lang="en-IE" dirty="0"/>
          </a:p>
          <a:p>
            <a:pPr marL="285750" indent="-285750" algn="ctr">
              <a:buFont typeface="Wingdings" panose="05000000000000000000" pitchFamily="2" charset="2"/>
              <a:buChar char="ü"/>
            </a:pPr>
            <a:endParaRPr lang="en-IE" dirty="0"/>
          </a:p>
          <a:p>
            <a:pPr marL="285750" indent="-285750" algn="ctr">
              <a:buFont typeface="Wingdings" panose="05000000000000000000" pitchFamily="2" charset="2"/>
              <a:buChar char="ü"/>
            </a:pPr>
            <a:endParaRPr lang="en-IE" dirty="0"/>
          </a:p>
          <a:p>
            <a:pPr marL="285750" indent="-285750" algn="ctr">
              <a:buFont typeface="Wingdings" panose="05000000000000000000" pitchFamily="2" charset="2"/>
              <a:buChar char="ü"/>
            </a:pPr>
            <a:endParaRPr lang="en-IE" dirty="0"/>
          </a:p>
          <a:p>
            <a:pPr marL="285750" indent="-285750" algn="ctr">
              <a:buFont typeface="Wingdings" panose="05000000000000000000" pitchFamily="2" charset="2"/>
              <a:buChar char="ü"/>
            </a:pPr>
            <a:endParaRPr lang="en-IE" sz="1400" dirty="0"/>
          </a:p>
        </p:txBody>
      </p:sp>
      <p:sp>
        <p:nvSpPr>
          <p:cNvPr id="7" name="Rectangle: Rounded Corners 6">
            <a:extLst>
              <a:ext uri="{FF2B5EF4-FFF2-40B4-BE49-F238E27FC236}">
                <a16:creationId xmlns:a16="http://schemas.microsoft.com/office/drawing/2014/main" id="{3D8255D7-716D-4A5B-822E-45208CA6D7F1}"/>
              </a:ext>
            </a:extLst>
          </p:cNvPr>
          <p:cNvSpPr/>
          <p:nvPr/>
        </p:nvSpPr>
        <p:spPr>
          <a:xfrm>
            <a:off x="4365457" y="1825625"/>
            <a:ext cx="3173677" cy="4351336"/>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b="1" dirty="0"/>
              <a:t>Financial Documents</a:t>
            </a:r>
          </a:p>
          <a:p>
            <a:pPr marL="457200" indent="-457200">
              <a:buFont typeface="Wingdings" panose="05000000000000000000" pitchFamily="2" charset="2"/>
              <a:buChar char="ü"/>
            </a:pPr>
            <a:endParaRPr lang="en-IE" sz="1400" dirty="0"/>
          </a:p>
          <a:p>
            <a:pPr marL="457200" indent="-457200">
              <a:buFont typeface="Wingdings" panose="05000000000000000000" pitchFamily="2" charset="2"/>
              <a:buChar char="ü"/>
            </a:pPr>
            <a:endParaRPr lang="en-IE" sz="1400" dirty="0"/>
          </a:p>
          <a:p>
            <a:pPr marL="457200" indent="-457200">
              <a:buFont typeface="Wingdings" panose="05000000000000000000" pitchFamily="2" charset="2"/>
              <a:buChar char="ü"/>
            </a:pPr>
            <a:r>
              <a:rPr lang="en-IE" sz="1400" dirty="0"/>
              <a:t>6 Months recent current account statements including </a:t>
            </a:r>
            <a:r>
              <a:rPr lang="en-IE" sz="1400" dirty="0" err="1"/>
              <a:t>Revolut</a:t>
            </a:r>
            <a:r>
              <a:rPr lang="en-IE" sz="1400" dirty="0"/>
              <a:t>/N26</a:t>
            </a:r>
          </a:p>
          <a:p>
            <a:pPr marL="457200" indent="-457200">
              <a:buFont typeface="Wingdings" panose="05000000000000000000" pitchFamily="2" charset="2"/>
              <a:buChar char="ü"/>
            </a:pPr>
            <a:r>
              <a:rPr lang="en-IE" sz="1400" dirty="0"/>
              <a:t>6 Months recent saving statements</a:t>
            </a:r>
          </a:p>
          <a:p>
            <a:pPr marL="457200" indent="-457200">
              <a:buFont typeface="Wingdings" panose="05000000000000000000" pitchFamily="2" charset="2"/>
              <a:buChar char="ü"/>
            </a:pPr>
            <a:r>
              <a:rPr lang="en-IE" sz="1400" dirty="0"/>
              <a:t>3/6 months credit card statements</a:t>
            </a:r>
          </a:p>
          <a:p>
            <a:pPr marL="457200" indent="-457200">
              <a:buFont typeface="Wingdings" panose="05000000000000000000" pitchFamily="2" charset="2"/>
              <a:buChar char="ü"/>
            </a:pPr>
            <a:r>
              <a:rPr lang="en-IE" sz="1400" dirty="0"/>
              <a:t>All loan / mortgage statements</a:t>
            </a:r>
          </a:p>
          <a:p>
            <a:pPr marL="457200" indent="-457200">
              <a:buFont typeface="Wingdings" panose="05000000000000000000" pitchFamily="2" charset="2"/>
              <a:buChar char="ü"/>
            </a:pPr>
            <a:endParaRPr lang="en-IE" sz="1400" dirty="0"/>
          </a:p>
          <a:p>
            <a:pPr marL="457200" indent="-457200">
              <a:buFont typeface="Wingdings" panose="05000000000000000000" pitchFamily="2" charset="2"/>
              <a:buChar char="ü"/>
            </a:pPr>
            <a:endParaRPr lang="en-IE" sz="1400" dirty="0"/>
          </a:p>
          <a:p>
            <a:pPr marL="457200" indent="-457200">
              <a:buFont typeface="Wingdings" panose="05000000000000000000" pitchFamily="2" charset="2"/>
              <a:buChar char="ü"/>
            </a:pPr>
            <a:endParaRPr lang="en-IE" sz="1400" dirty="0"/>
          </a:p>
          <a:p>
            <a:pPr marL="457200" indent="-457200">
              <a:buFont typeface="Wingdings" panose="05000000000000000000" pitchFamily="2" charset="2"/>
              <a:buChar char="ü"/>
            </a:pPr>
            <a:endParaRPr lang="en-IE" sz="1400" dirty="0"/>
          </a:p>
          <a:p>
            <a:pPr marL="457200" indent="-457200">
              <a:buFont typeface="Wingdings" panose="05000000000000000000" pitchFamily="2" charset="2"/>
              <a:buChar char="ü"/>
            </a:pPr>
            <a:endParaRPr lang="en-IE" sz="1400" dirty="0"/>
          </a:p>
          <a:p>
            <a:pPr marL="457200" indent="-457200">
              <a:buFont typeface="Wingdings" panose="05000000000000000000" pitchFamily="2" charset="2"/>
              <a:buChar char="ü"/>
            </a:pPr>
            <a:endParaRPr lang="en-IE" sz="1400" dirty="0"/>
          </a:p>
        </p:txBody>
      </p:sp>
      <p:sp>
        <p:nvSpPr>
          <p:cNvPr id="8" name="Rectangle: Rounded Corners 7">
            <a:extLst>
              <a:ext uri="{FF2B5EF4-FFF2-40B4-BE49-F238E27FC236}">
                <a16:creationId xmlns:a16="http://schemas.microsoft.com/office/drawing/2014/main" id="{81DF079E-3772-4715-A2BF-EB20DB905763}"/>
              </a:ext>
            </a:extLst>
          </p:cNvPr>
          <p:cNvSpPr/>
          <p:nvPr/>
        </p:nvSpPr>
        <p:spPr>
          <a:xfrm>
            <a:off x="7640501" y="1822144"/>
            <a:ext cx="2736681" cy="43583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b="1" dirty="0"/>
          </a:p>
          <a:p>
            <a:pPr algn="ctr"/>
            <a:endParaRPr lang="en-IE" sz="2800" b="1" dirty="0"/>
          </a:p>
          <a:p>
            <a:pPr algn="ctr"/>
            <a:r>
              <a:rPr lang="en-IE" sz="2800" b="1" dirty="0"/>
              <a:t>Identity Documents</a:t>
            </a:r>
          </a:p>
          <a:p>
            <a:pPr algn="ctr"/>
            <a:endParaRPr lang="en-IE" sz="2800" b="1" dirty="0"/>
          </a:p>
          <a:p>
            <a:pPr marL="457200" indent="-457200">
              <a:buFont typeface="Wingdings" panose="05000000000000000000" pitchFamily="2" charset="2"/>
              <a:buChar char="ü"/>
            </a:pPr>
            <a:r>
              <a:rPr lang="en-IE" sz="1400" dirty="0"/>
              <a:t>Passport / Driving License</a:t>
            </a:r>
          </a:p>
          <a:p>
            <a:pPr marL="457200" indent="-457200">
              <a:buFont typeface="Wingdings" panose="05000000000000000000" pitchFamily="2" charset="2"/>
              <a:buChar char="ü"/>
            </a:pPr>
            <a:r>
              <a:rPr lang="en-IE" sz="1400" dirty="0"/>
              <a:t>Utility Bill dated in the last 3 months or bank account statement with correct address</a:t>
            </a:r>
          </a:p>
          <a:p>
            <a:endParaRPr lang="en-IE" sz="2800" b="1" dirty="0"/>
          </a:p>
          <a:p>
            <a:endParaRPr lang="en-IE" sz="2800" b="1" dirty="0"/>
          </a:p>
          <a:p>
            <a:endParaRPr lang="en-IE" sz="2800" b="1" dirty="0"/>
          </a:p>
          <a:p>
            <a:endParaRPr lang="en-IE" sz="2800" b="1" dirty="0"/>
          </a:p>
          <a:p>
            <a:endParaRPr lang="en-IE" sz="2800" b="1" dirty="0"/>
          </a:p>
          <a:p>
            <a:endParaRPr lang="en-IE" sz="2800" b="1" dirty="0"/>
          </a:p>
        </p:txBody>
      </p:sp>
      <p:pic>
        <p:nvPicPr>
          <p:cNvPr id="9" name="Picture 8" descr="A close up of a sign&#10;&#10;Description generated with high confidence">
            <a:extLst>
              <a:ext uri="{FF2B5EF4-FFF2-40B4-BE49-F238E27FC236}">
                <a16:creationId xmlns:a16="http://schemas.microsoft.com/office/drawing/2014/main" id="{4FA59B9C-2357-4A1C-8E4B-23A918B867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162" y="6332884"/>
            <a:ext cx="2377052" cy="494771"/>
          </a:xfrm>
          <a:prstGeom prst="rect">
            <a:avLst/>
          </a:prstGeom>
        </p:spPr>
      </p:pic>
    </p:spTree>
    <p:extLst>
      <p:ext uri="{BB962C8B-B14F-4D97-AF65-F5344CB8AC3E}">
        <p14:creationId xmlns:p14="http://schemas.microsoft.com/office/powerpoint/2010/main" val="3189609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97F5C-CE45-403B-8D4E-78AB829F5C73}"/>
              </a:ext>
            </a:extLst>
          </p:cNvPr>
          <p:cNvSpPr>
            <a:spLocks noGrp="1"/>
          </p:cNvSpPr>
          <p:nvPr>
            <p:ph type="title"/>
          </p:nvPr>
        </p:nvSpPr>
        <p:spPr>
          <a:xfrm>
            <a:off x="3340358" y="365126"/>
            <a:ext cx="8013441" cy="438670"/>
          </a:xfrm>
        </p:spPr>
        <p:txBody>
          <a:bodyPr>
            <a:noAutofit/>
          </a:bodyPr>
          <a:lstStyle/>
          <a:p>
            <a:r>
              <a:rPr lang="en-IE" sz="3200" dirty="0">
                <a:solidFill>
                  <a:schemeClr val="accent6">
                    <a:lumMod val="75000"/>
                  </a:schemeClr>
                </a:solidFill>
              </a:rPr>
              <a:t>What is Approval in Principle </a:t>
            </a:r>
          </a:p>
        </p:txBody>
      </p:sp>
      <p:sp>
        <p:nvSpPr>
          <p:cNvPr id="3" name="Content Placeholder 2">
            <a:extLst>
              <a:ext uri="{FF2B5EF4-FFF2-40B4-BE49-F238E27FC236}">
                <a16:creationId xmlns:a16="http://schemas.microsoft.com/office/drawing/2014/main" id="{9D1960ED-509C-47E8-9183-0E02F8733713}"/>
              </a:ext>
            </a:extLst>
          </p:cNvPr>
          <p:cNvSpPr>
            <a:spLocks noGrp="1"/>
          </p:cNvSpPr>
          <p:nvPr>
            <p:ph idx="1"/>
          </p:nvPr>
        </p:nvSpPr>
        <p:spPr>
          <a:xfrm>
            <a:off x="838200" y="1872278"/>
            <a:ext cx="10515600" cy="4351338"/>
          </a:xfrm>
        </p:spPr>
        <p:txBody>
          <a:bodyPr>
            <a:normAutofit/>
          </a:bodyPr>
          <a:lstStyle/>
          <a:p>
            <a:r>
              <a:rPr lang="en-IE" sz="2000" dirty="0">
                <a:solidFill>
                  <a:schemeClr val="accent6">
                    <a:lumMod val="75000"/>
                  </a:schemeClr>
                </a:solidFill>
                <a:latin typeface="+mj-lt"/>
              </a:rPr>
              <a:t>Before a seller or their agent will accept an offer, you will need to </a:t>
            </a:r>
          </a:p>
          <a:p>
            <a:pPr marL="0" indent="0">
              <a:buNone/>
            </a:pPr>
            <a:r>
              <a:rPr lang="en-IE" sz="2000" dirty="0">
                <a:solidFill>
                  <a:schemeClr val="accent6">
                    <a:lumMod val="75000"/>
                  </a:schemeClr>
                </a:solidFill>
                <a:latin typeface="+mj-lt"/>
              </a:rPr>
              <a:t>   provide formal Approval in Principle (AIP) from a lender</a:t>
            </a:r>
          </a:p>
          <a:p>
            <a:endParaRPr lang="en-IE" sz="2000" dirty="0">
              <a:solidFill>
                <a:schemeClr val="accent6">
                  <a:lumMod val="75000"/>
                </a:schemeClr>
              </a:solidFill>
              <a:latin typeface="+mj-lt"/>
            </a:endParaRPr>
          </a:p>
          <a:p>
            <a:r>
              <a:rPr lang="en-IE" sz="2000" dirty="0">
                <a:solidFill>
                  <a:schemeClr val="accent6">
                    <a:lumMod val="75000"/>
                  </a:schemeClr>
                </a:solidFill>
                <a:latin typeface="+mj-lt"/>
              </a:rPr>
              <a:t>AIP is confirmation from the preferred lender you are mortgage approved</a:t>
            </a:r>
          </a:p>
          <a:p>
            <a:pPr marL="0" indent="0">
              <a:buNone/>
            </a:pPr>
            <a:endParaRPr lang="en-IE" sz="2000" dirty="0">
              <a:solidFill>
                <a:schemeClr val="accent6">
                  <a:lumMod val="75000"/>
                </a:schemeClr>
              </a:solidFill>
              <a:latin typeface="+mj-lt"/>
            </a:endParaRPr>
          </a:p>
          <a:p>
            <a:r>
              <a:rPr lang="en-IE" sz="2000" dirty="0">
                <a:solidFill>
                  <a:schemeClr val="accent6">
                    <a:lumMod val="75000"/>
                  </a:schemeClr>
                </a:solidFill>
                <a:latin typeface="+mj-lt"/>
              </a:rPr>
              <a:t>When you go sale agreed your approval will be progressed to formal letter</a:t>
            </a:r>
          </a:p>
          <a:p>
            <a:pPr marL="0" indent="0">
              <a:buNone/>
            </a:pPr>
            <a:r>
              <a:rPr lang="en-IE" sz="2000" dirty="0">
                <a:solidFill>
                  <a:schemeClr val="accent6">
                    <a:lumMod val="75000"/>
                  </a:schemeClr>
                </a:solidFill>
                <a:latin typeface="+mj-lt"/>
              </a:rPr>
              <a:t>    of offer specific to the property</a:t>
            </a:r>
          </a:p>
          <a:p>
            <a:pPr marL="0" indent="0">
              <a:buNone/>
            </a:pPr>
            <a:r>
              <a:rPr lang="en-IE" sz="2000" dirty="0">
                <a:solidFill>
                  <a:schemeClr val="accent6">
                    <a:lumMod val="75000"/>
                  </a:schemeClr>
                </a:solidFill>
                <a:latin typeface="+mj-lt"/>
              </a:rPr>
              <a:t> </a:t>
            </a:r>
          </a:p>
          <a:p>
            <a:r>
              <a:rPr lang="en-IE" sz="2000" dirty="0">
                <a:solidFill>
                  <a:schemeClr val="accent6">
                    <a:lumMod val="75000"/>
                  </a:schemeClr>
                </a:solidFill>
                <a:latin typeface="+mj-lt"/>
              </a:rPr>
              <a:t>Your AIP will usually remain valid for 6 to 12 months </a:t>
            </a:r>
          </a:p>
          <a:p>
            <a:endParaRPr lang="en-IE" sz="2400" dirty="0"/>
          </a:p>
          <a:p>
            <a:endParaRPr lang="en-IE" sz="2400" dirty="0"/>
          </a:p>
          <a:p>
            <a:endParaRPr lang="en-IE" sz="2400" dirty="0"/>
          </a:p>
        </p:txBody>
      </p:sp>
      <p:pic>
        <p:nvPicPr>
          <p:cNvPr id="7" name="Picture 6" descr="A close up of a sign&#10;&#10;Description generated with high confidence">
            <a:extLst>
              <a:ext uri="{FF2B5EF4-FFF2-40B4-BE49-F238E27FC236}">
                <a16:creationId xmlns:a16="http://schemas.microsoft.com/office/drawing/2014/main" id="{532F1F52-3DCD-4579-A237-5AD6BA25BD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162" y="6332884"/>
            <a:ext cx="2377052" cy="494771"/>
          </a:xfrm>
          <a:prstGeom prst="rect">
            <a:avLst/>
          </a:prstGeom>
        </p:spPr>
      </p:pic>
    </p:spTree>
    <p:extLst>
      <p:ext uri="{BB962C8B-B14F-4D97-AF65-F5344CB8AC3E}">
        <p14:creationId xmlns:p14="http://schemas.microsoft.com/office/powerpoint/2010/main" val="1347407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BABF84E-1F1C-4EFE-AADC-2CF88CEE8B4B}"/>
              </a:ext>
            </a:extLst>
          </p:cNvPr>
          <p:cNvSpPr txBox="1"/>
          <p:nvPr/>
        </p:nvSpPr>
        <p:spPr>
          <a:xfrm>
            <a:off x="2873828" y="51141"/>
            <a:ext cx="7924859"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3200" b="0" i="0" u="none" strike="noStrike" kern="1200" cap="none" spc="0" normalizeH="0" baseline="0" noProof="0" dirty="0">
                <a:ln>
                  <a:noFill/>
                </a:ln>
                <a:solidFill>
                  <a:schemeClr val="accent6">
                    <a:lumMod val="75000"/>
                  </a:schemeClr>
                </a:solidFill>
                <a:effectLst/>
                <a:uLnTx/>
                <a:uFillTx/>
                <a:latin typeface="Calibri" panose="020F0502020204030204"/>
                <a:ea typeface="+mn-ea"/>
                <a:cs typeface="+mn-cs"/>
              </a:rPr>
              <a:t>Top </a:t>
            </a:r>
            <a:r>
              <a:rPr lang="en-IE" sz="3200" dirty="0">
                <a:solidFill>
                  <a:schemeClr val="accent6">
                    <a:lumMod val="75000"/>
                  </a:schemeClr>
                </a:solidFill>
                <a:latin typeface="Calibri" panose="020F0502020204030204"/>
              </a:rPr>
              <a:t>5</a:t>
            </a:r>
            <a:r>
              <a:rPr kumimoji="0" lang="en-IE" sz="3200" b="0" i="0" u="none" strike="noStrike" kern="1200" cap="none" spc="0" normalizeH="0" baseline="0" noProof="0" dirty="0">
                <a:ln>
                  <a:noFill/>
                </a:ln>
                <a:solidFill>
                  <a:schemeClr val="accent6">
                    <a:lumMod val="75000"/>
                  </a:schemeClr>
                </a:solidFill>
                <a:effectLst/>
                <a:uLnTx/>
                <a:uFillTx/>
                <a:latin typeface="Calibri" panose="020F0502020204030204"/>
                <a:ea typeface="+mn-ea"/>
                <a:cs typeface="+mn-cs"/>
              </a:rPr>
              <a:t> tips to obtaining a mortgage</a:t>
            </a:r>
          </a:p>
        </p:txBody>
      </p:sp>
      <p:sp>
        <p:nvSpPr>
          <p:cNvPr id="21" name="Freeform 20"/>
          <p:cNvSpPr/>
          <p:nvPr/>
        </p:nvSpPr>
        <p:spPr>
          <a:xfrm>
            <a:off x="727750" y="1793294"/>
            <a:ext cx="2648554" cy="1634262"/>
          </a:xfrm>
          <a:custGeom>
            <a:avLst/>
            <a:gdLst>
              <a:gd name="connsiteX0" fmla="*/ 0 w 2198112"/>
              <a:gd name="connsiteY0" fmla="*/ 0 h 1466141"/>
              <a:gd name="connsiteX1" fmla="*/ 2198112 w 2198112"/>
              <a:gd name="connsiteY1" fmla="*/ 0 h 1466141"/>
              <a:gd name="connsiteX2" fmla="*/ 2198112 w 2198112"/>
              <a:gd name="connsiteY2" fmla="*/ 1466141 h 1466141"/>
              <a:gd name="connsiteX3" fmla="*/ 0 w 2198112"/>
              <a:gd name="connsiteY3" fmla="*/ 1466141 h 1466141"/>
              <a:gd name="connsiteX4" fmla="*/ 0 w 2198112"/>
              <a:gd name="connsiteY4" fmla="*/ 0 h 14661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8112" h="1466141">
                <a:moveTo>
                  <a:pt x="0" y="0"/>
                </a:moveTo>
                <a:lnTo>
                  <a:pt x="2198112" y="0"/>
                </a:lnTo>
                <a:lnTo>
                  <a:pt x="2198112" y="1466141"/>
                </a:lnTo>
                <a:lnTo>
                  <a:pt x="0" y="1466141"/>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698" tIns="92456" rIns="92456" bIns="92456" numCol="1" spcCol="1270" anchor="ctr" anchorCtr="0">
            <a:noAutofit/>
          </a:bodyPr>
          <a:lstStyle/>
          <a:p>
            <a:pPr marL="0" marR="0" lvl="0" indent="0" algn="l" defTabSz="577850" rtl="0" eaLnBrk="1" fontAlgn="auto" latinLnBrk="0" hangingPunct="1">
              <a:lnSpc>
                <a:spcPct val="90000"/>
              </a:lnSpc>
              <a:spcBef>
                <a:spcPct val="0"/>
              </a:spcBef>
              <a:spcAft>
                <a:spcPct val="35000"/>
              </a:spcAft>
              <a:buClrTx/>
              <a:buSzTx/>
              <a:buFontTx/>
              <a:buNone/>
              <a:tabLst/>
              <a:defRPr/>
            </a:pPr>
            <a:r>
              <a:rPr kumimoji="0" lang="en-IE" sz="1600" b="0" i="0" u="none" strike="noStrike" kern="1200" cap="none" spc="0" normalizeH="0" baseline="0" noProof="0" dirty="0">
                <a:ln>
                  <a:noFill/>
                </a:ln>
                <a:solidFill>
                  <a:srgbClr val="84ACB6">
                    <a:lumMod val="50000"/>
                  </a:srgbClr>
                </a:solidFill>
                <a:effectLst/>
                <a:uLnTx/>
                <a:uFillTx/>
                <a:latin typeface="Calibri" panose="020F0502020204030204"/>
                <a:ea typeface="+mn-ea"/>
                <a:cs typeface="+mn-cs"/>
              </a:rPr>
              <a:t>Secure Approval in Principle before finding a property</a:t>
            </a:r>
            <a:endParaRPr kumimoji="0" lang="en-US" sz="1600" b="0" i="0" u="none" strike="noStrike" kern="1200" cap="none" spc="0" normalizeH="0" baseline="0" noProof="0" dirty="0">
              <a:ln>
                <a:noFill/>
              </a:ln>
              <a:solidFill>
                <a:srgbClr val="84ACB6">
                  <a:lumMod val="50000"/>
                </a:srgbClr>
              </a:solidFill>
              <a:effectLst/>
              <a:uLnTx/>
              <a:uFillTx/>
              <a:latin typeface="Calibri" panose="020F0502020204030204"/>
              <a:ea typeface="+mn-ea"/>
              <a:cs typeface="+mn-cs"/>
            </a:endParaRPr>
          </a:p>
        </p:txBody>
      </p:sp>
      <p:sp>
        <p:nvSpPr>
          <p:cNvPr id="22" name="Freeform 21"/>
          <p:cNvSpPr/>
          <p:nvPr/>
        </p:nvSpPr>
        <p:spPr>
          <a:xfrm>
            <a:off x="105359" y="1381010"/>
            <a:ext cx="1009065" cy="1009065"/>
          </a:xfrm>
          <a:custGeom>
            <a:avLst/>
            <a:gdLst>
              <a:gd name="connsiteX0" fmla="*/ 0 w 1009065"/>
              <a:gd name="connsiteY0" fmla="*/ 504533 h 1009065"/>
              <a:gd name="connsiteX1" fmla="*/ 504533 w 1009065"/>
              <a:gd name="connsiteY1" fmla="*/ 0 h 1009065"/>
              <a:gd name="connsiteX2" fmla="*/ 1009066 w 1009065"/>
              <a:gd name="connsiteY2" fmla="*/ 504533 h 1009065"/>
              <a:gd name="connsiteX3" fmla="*/ 504533 w 1009065"/>
              <a:gd name="connsiteY3" fmla="*/ 1009066 h 1009065"/>
              <a:gd name="connsiteX4" fmla="*/ 0 w 1009065"/>
              <a:gd name="connsiteY4" fmla="*/ 504533 h 1009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9065" h="1009065">
                <a:moveTo>
                  <a:pt x="0" y="504533"/>
                </a:moveTo>
                <a:cubicBezTo>
                  <a:pt x="0" y="225887"/>
                  <a:pt x="225887" y="0"/>
                  <a:pt x="504533" y="0"/>
                </a:cubicBezTo>
                <a:cubicBezTo>
                  <a:pt x="783179" y="0"/>
                  <a:pt x="1009066" y="225887"/>
                  <a:pt x="1009066" y="504533"/>
                </a:cubicBezTo>
                <a:cubicBezTo>
                  <a:pt x="1009066" y="783179"/>
                  <a:pt x="783179" y="1009066"/>
                  <a:pt x="504533" y="1009066"/>
                </a:cubicBezTo>
                <a:cubicBezTo>
                  <a:pt x="225887" y="1009066"/>
                  <a:pt x="0" y="783179"/>
                  <a:pt x="0" y="504533"/>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7774" tIns="147774" rIns="147774" bIns="147774" numCol="1" spcCol="1270" anchor="ctr" anchorCtr="0">
            <a:noAutofit/>
          </a:bodyPr>
          <a:lstStyle/>
          <a:p>
            <a:pPr marL="0" marR="0" lvl="0" indent="0" algn="ctr" defTabSz="2266950" rtl="0" eaLnBrk="1" fontAlgn="auto" latinLnBrk="0" hangingPunct="1">
              <a:lnSpc>
                <a:spcPct val="90000"/>
              </a:lnSpc>
              <a:spcBef>
                <a:spcPct val="0"/>
              </a:spcBef>
              <a:spcAft>
                <a:spcPct val="35000"/>
              </a:spcAft>
              <a:buClrTx/>
              <a:buSzTx/>
              <a:buFontTx/>
              <a:buNone/>
              <a:tabLst/>
              <a:defRPr/>
            </a:pPr>
            <a:r>
              <a:rPr kumimoji="0" lang="en-US" sz="5100" b="0" i="0" u="none" strike="noStrike" kern="1200" cap="none" spc="0" normalizeH="0" baseline="0" noProof="0" dirty="0">
                <a:ln>
                  <a:noFill/>
                </a:ln>
                <a:solidFill>
                  <a:prstClr val="white"/>
                </a:solidFill>
                <a:effectLst/>
                <a:uLnTx/>
                <a:uFillTx/>
                <a:latin typeface="Calibri" panose="020F0502020204030204"/>
                <a:ea typeface="+mn-ea"/>
                <a:cs typeface="+mn-cs"/>
              </a:rPr>
              <a:t>1</a:t>
            </a:r>
          </a:p>
        </p:txBody>
      </p:sp>
      <p:sp>
        <p:nvSpPr>
          <p:cNvPr id="23" name="Freeform 22"/>
          <p:cNvSpPr/>
          <p:nvPr/>
        </p:nvSpPr>
        <p:spPr>
          <a:xfrm>
            <a:off x="4113174" y="1828680"/>
            <a:ext cx="2648554" cy="1634262"/>
          </a:xfrm>
          <a:custGeom>
            <a:avLst/>
            <a:gdLst>
              <a:gd name="connsiteX0" fmla="*/ 0 w 2198112"/>
              <a:gd name="connsiteY0" fmla="*/ 0 h 1466141"/>
              <a:gd name="connsiteX1" fmla="*/ 2198112 w 2198112"/>
              <a:gd name="connsiteY1" fmla="*/ 0 h 1466141"/>
              <a:gd name="connsiteX2" fmla="*/ 2198112 w 2198112"/>
              <a:gd name="connsiteY2" fmla="*/ 1466141 h 1466141"/>
              <a:gd name="connsiteX3" fmla="*/ 0 w 2198112"/>
              <a:gd name="connsiteY3" fmla="*/ 1466141 h 1466141"/>
              <a:gd name="connsiteX4" fmla="*/ 0 w 2198112"/>
              <a:gd name="connsiteY4" fmla="*/ 0 h 14661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8112" h="1466141">
                <a:moveTo>
                  <a:pt x="0" y="0"/>
                </a:moveTo>
                <a:lnTo>
                  <a:pt x="2198112" y="0"/>
                </a:lnTo>
                <a:lnTo>
                  <a:pt x="2198112" y="1466141"/>
                </a:lnTo>
                <a:lnTo>
                  <a:pt x="0" y="1466141"/>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698" tIns="92456" rIns="92456" bIns="92456" numCol="1" spcCol="1270" anchor="ctr" anchorCtr="0">
            <a:noAutofit/>
          </a:bodyPr>
          <a:lstStyle/>
          <a:p>
            <a:pPr lvl="0" defTabSz="577850">
              <a:lnSpc>
                <a:spcPct val="90000"/>
              </a:lnSpc>
              <a:spcBef>
                <a:spcPct val="0"/>
              </a:spcBef>
              <a:spcAft>
                <a:spcPct val="35000"/>
              </a:spcAft>
              <a:defRPr/>
            </a:pPr>
            <a:r>
              <a:rPr lang="en-IE" sz="1600" dirty="0">
                <a:solidFill>
                  <a:srgbClr val="84ACB6">
                    <a:lumMod val="50000"/>
                  </a:srgbClr>
                </a:solidFill>
              </a:rPr>
              <a:t>Demonstrate savings and pay rent through your bank account over a 6-month period. </a:t>
            </a:r>
            <a:endParaRPr lang="en-US" sz="1600" dirty="0">
              <a:solidFill>
                <a:srgbClr val="84ACB6">
                  <a:lumMod val="50000"/>
                </a:srgbClr>
              </a:solidFill>
            </a:endParaRPr>
          </a:p>
        </p:txBody>
      </p:sp>
      <p:sp>
        <p:nvSpPr>
          <p:cNvPr id="24" name="Freeform 23"/>
          <p:cNvSpPr/>
          <p:nvPr/>
        </p:nvSpPr>
        <p:spPr>
          <a:xfrm>
            <a:off x="3625507" y="1381010"/>
            <a:ext cx="1009065" cy="1009065"/>
          </a:xfrm>
          <a:custGeom>
            <a:avLst/>
            <a:gdLst>
              <a:gd name="connsiteX0" fmla="*/ 0 w 1009065"/>
              <a:gd name="connsiteY0" fmla="*/ 504533 h 1009065"/>
              <a:gd name="connsiteX1" fmla="*/ 504533 w 1009065"/>
              <a:gd name="connsiteY1" fmla="*/ 0 h 1009065"/>
              <a:gd name="connsiteX2" fmla="*/ 1009066 w 1009065"/>
              <a:gd name="connsiteY2" fmla="*/ 504533 h 1009065"/>
              <a:gd name="connsiteX3" fmla="*/ 504533 w 1009065"/>
              <a:gd name="connsiteY3" fmla="*/ 1009066 h 1009065"/>
              <a:gd name="connsiteX4" fmla="*/ 0 w 1009065"/>
              <a:gd name="connsiteY4" fmla="*/ 504533 h 1009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9065" h="1009065">
                <a:moveTo>
                  <a:pt x="0" y="504533"/>
                </a:moveTo>
                <a:cubicBezTo>
                  <a:pt x="0" y="225887"/>
                  <a:pt x="225887" y="0"/>
                  <a:pt x="504533" y="0"/>
                </a:cubicBezTo>
                <a:cubicBezTo>
                  <a:pt x="783179" y="0"/>
                  <a:pt x="1009066" y="225887"/>
                  <a:pt x="1009066" y="504533"/>
                </a:cubicBezTo>
                <a:cubicBezTo>
                  <a:pt x="1009066" y="783179"/>
                  <a:pt x="783179" y="1009066"/>
                  <a:pt x="504533" y="1009066"/>
                </a:cubicBezTo>
                <a:cubicBezTo>
                  <a:pt x="225887" y="1009066"/>
                  <a:pt x="0" y="783179"/>
                  <a:pt x="0" y="504533"/>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7774" tIns="147774" rIns="147774" bIns="147774" numCol="1" spcCol="1270" anchor="ctr" anchorCtr="0">
            <a:noAutofit/>
          </a:bodyPr>
          <a:lstStyle/>
          <a:p>
            <a:pPr marL="0" marR="0" lvl="0" indent="0" algn="ctr" defTabSz="2266950" rtl="0" eaLnBrk="1" fontAlgn="auto" latinLnBrk="0" hangingPunct="1">
              <a:lnSpc>
                <a:spcPct val="90000"/>
              </a:lnSpc>
              <a:spcBef>
                <a:spcPct val="0"/>
              </a:spcBef>
              <a:spcAft>
                <a:spcPct val="35000"/>
              </a:spcAft>
              <a:buClrTx/>
              <a:buSzTx/>
              <a:buFontTx/>
              <a:buNone/>
              <a:tabLst/>
              <a:defRPr/>
            </a:pPr>
            <a:r>
              <a:rPr kumimoji="0" lang="en-US" sz="5100" b="0" i="0" u="none" strike="noStrike" kern="1200" cap="none" spc="0" normalizeH="0" baseline="0" noProof="0" dirty="0">
                <a:ln>
                  <a:noFill/>
                </a:ln>
                <a:solidFill>
                  <a:prstClr val="white"/>
                </a:solidFill>
                <a:effectLst/>
                <a:uLnTx/>
                <a:uFillTx/>
                <a:latin typeface="Calibri" panose="020F0502020204030204"/>
                <a:ea typeface="+mn-ea"/>
                <a:cs typeface="+mn-cs"/>
              </a:rPr>
              <a:t>2</a:t>
            </a:r>
          </a:p>
        </p:txBody>
      </p:sp>
      <p:sp>
        <p:nvSpPr>
          <p:cNvPr id="25" name="Freeform 24"/>
          <p:cNvSpPr/>
          <p:nvPr/>
        </p:nvSpPr>
        <p:spPr>
          <a:xfrm>
            <a:off x="7620617" y="1793294"/>
            <a:ext cx="2648554" cy="1634262"/>
          </a:xfrm>
          <a:custGeom>
            <a:avLst/>
            <a:gdLst>
              <a:gd name="connsiteX0" fmla="*/ 0 w 2198112"/>
              <a:gd name="connsiteY0" fmla="*/ 0 h 1466141"/>
              <a:gd name="connsiteX1" fmla="*/ 2198112 w 2198112"/>
              <a:gd name="connsiteY1" fmla="*/ 0 h 1466141"/>
              <a:gd name="connsiteX2" fmla="*/ 2198112 w 2198112"/>
              <a:gd name="connsiteY2" fmla="*/ 1466141 h 1466141"/>
              <a:gd name="connsiteX3" fmla="*/ 0 w 2198112"/>
              <a:gd name="connsiteY3" fmla="*/ 1466141 h 1466141"/>
              <a:gd name="connsiteX4" fmla="*/ 0 w 2198112"/>
              <a:gd name="connsiteY4" fmla="*/ 0 h 14661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8112" h="1466141">
                <a:moveTo>
                  <a:pt x="0" y="0"/>
                </a:moveTo>
                <a:lnTo>
                  <a:pt x="2198112" y="0"/>
                </a:lnTo>
                <a:lnTo>
                  <a:pt x="2198112" y="1466141"/>
                </a:lnTo>
                <a:lnTo>
                  <a:pt x="0" y="1466141"/>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698" tIns="92456" rIns="92456" bIns="92456" numCol="1" spcCol="1270" anchor="ctr" anchorCtr="0">
            <a:noAutofit/>
          </a:bodyPr>
          <a:lstStyle/>
          <a:p>
            <a:pPr lvl="0" defTabSz="622300">
              <a:lnSpc>
                <a:spcPct val="90000"/>
              </a:lnSpc>
              <a:spcBef>
                <a:spcPct val="0"/>
              </a:spcBef>
              <a:spcAft>
                <a:spcPct val="35000"/>
              </a:spcAft>
              <a:defRPr/>
            </a:pPr>
            <a:r>
              <a:rPr lang="en-US" sz="1600" dirty="0">
                <a:solidFill>
                  <a:srgbClr val="84ACB6">
                    <a:lumMod val="50000"/>
                  </a:srgbClr>
                </a:solidFill>
              </a:rPr>
              <a:t>Mind your spending habits and manage your accounts well. Avoid late payments on any existing borrowings. </a:t>
            </a:r>
          </a:p>
        </p:txBody>
      </p:sp>
      <p:sp>
        <p:nvSpPr>
          <p:cNvPr id="26" name="Freeform 25"/>
          <p:cNvSpPr/>
          <p:nvPr/>
        </p:nvSpPr>
        <p:spPr>
          <a:xfrm>
            <a:off x="6912180" y="1381010"/>
            <a:ext cx="1009065" cy="1009065"/>
          </a:xfrm>
          <a:custGeom>
            <a:avLst/>
            <a:gdLst>
              <a:gd name="connsiteX0" fmla="*/ 0 w 1009065"/>
              <a:gd name="connsiteY0" fmla="*/ 504533 h 1009065"/>
              <a:gd name="connsiteX1" fmla="*/ 504533 w 1009065"/>
              <a:gd name="connsiteY1" fmla="*/ 0 h 1009065"/>
              <a:gd name="connsiteX2" fmla="*/ 1009066 w 1009065"/>
              <a:gd name="connsiteY2" fmla="*/ 504533 h 1009065"/>
              <a:gd name="connsiteX3" fmla="*/ 504533 w 1009065"/>
              <a:gd name="connsiteY3" fmla="*/ 1009066 h 1009065"/>
              <a:gd name="connsiteX4" fmla="*/ 0 w 1009065"/>
              <a:gd name="connsiteY4" fmla="*/ 504533 h 1009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9065" h="1009065">
                <a:moveTo>
                  <a:pt x="0" y="504533"/>
                </a:moveTo>
                <a:cubicBezTo>
                  <a:pt x="0" y="225887"/>
                  <a:pt x="225887" y="0"/>
                  <a:pt x="504533" y="0"/>
                </a:cubicBezTo>
                <a:cubicBezTo>
                  <a:pt x="783179" y="0"/>
                  <a:pt x="1009066" y="225887"/>
                  <a:pt x="1009066" y="504533"/>
                </a:cubicBezTo>
                <a:cubicBezTo>
                  <a:pt x="1009066" y="783179"/>
                  <a:pt x="783179" y="1009066"/>
                  <a:pt x="504533" y="1009066"/>
                </a:cubicBezTo>
                <a:cubicBezTo>
                  <a:pt x="225887" y="1009066"/>
                  <a:pt x="0" y="783179"/>
                  <a:pt x="0" y="504533"/>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7774" tIns="147774" rIns="147774" bIns="147774" numCol="1" spcCol="1270" anchor="ctr" anchorCtr="0">
            <a:noAutofit/>
          </a:bodyPr>
          <a:lstStyle/>
          <a:p>
            <a:pPr marL="0" marR="0" lvl="0" indent="0" algn="ctr" defTabSz="2266950" rtl="0" eaLnBrk="1" fontAlgn="auto" latinLnBrk="0" hangingPunct="1">
              <a:lnSpc>
                <a:spcPct val="90000"/>
              </a:lnSpc>
              <a:spcBef>
                <a:spcPct val="0"/>
              </a:spcBef>
              <a:spcAft>
                <a:spcPct val="35000"/>
              </a:spcAft>
              <a:buClrTx/>
              <a:buSzTx/>
              <a:buFontTx/>
              <a:buNone/>
              <a:tabLst/>
              <a:defRPr/>
            </a:pPr>
            <a:r>
              <a:rPr kumimoji="0" lang="en-US" sz="5100" b="0" i="0" u="none" strike="noStrike" kern="1200" cap="none" spc="0" normalizeH="0" baseline="0" noProof="0" dirty="0">
                <a:ln>
                  <a:noFill/>
                </a:ln>
                <a:solidFill>
                  <a:prstClr val="white"/>
                </a:solidFill>
                <a:effectLst/>
                <a:uLnTx/>
                <a:uFillTx/>
                <a:latin typeface="Calibri" panose="020F0502020204030204"/>
                <a:ea typeface="+mn-ea"/>
                <a:cs typeface="+mn-cs"/>
              </a:rPr>
              <a:t>3</a:t>
            </a:r>
          </a:p>
        </p:txBody>
      </p:sp>
      <p:sp>
        <p:nvSpPr>
          <p:cNvPr id="28" name="Freeform 27"/>
          <p:cNvSpPr/>
          <p:nvPr/>
        </p:nvSpPr>
        <p:spPr>
          <a:xfrm>
            <a:off x="1927993" y="4475909"/>
            <a:ext cx="2896622" cy="1787329"/>
          </a:xfrm>
          <a:custGeom>
            <a:avLst/>
            <a:gdLst>
              <a:gd name="connsiteX0" fmla="*/ 0 w 2403991"/>
              <a:gd name="connsiteY0" fmla="*/ 0 h 1603462"/>
              <a:gd name="connsiteX1" fmla="*/ 2403991 w 2403991"/>
              <a:gd name="connsiteY1" fmla="*/ 0 h 1603462"/>
              <a:gd name="connsiteX2" fmla="*/ 2403991 w 2403991"/>
              <a:gd name="connsiteY2" fmla="*/ 1603462 h 1603462"/>
              <a:gd name="connsiteX3" fmla="*/ 0 w 2403991"/>
              <a:gd name="connsiteY3" fmla="*/ 1603462 h 1603462"/>
              <a:gd name="connsiteX4" fmla="*/ 0 w 2403991"/>
              <a:gd name="connsiteY4" fmla="*/ 0 h 16034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3991" h="1603462">
                <a:moveTo>
                  <a:pt x="0" y="0"/>
                </a:moveTo>
                <a:lnTo>
                  <a:pt x="2403991" y="0"/>
                </a:lnTo>
                <a:lnTo>
                  <a:pt x="2403991" y="1603462"/>
                </a:lnTo>
                <a:lnTo>
                  <a:pt x="0" y="1603462"/>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84638" tIns="99568" rIns="99569" bIns="99568" numCol="1" spcCol="1270" anchor="ctr" anchorCtr="0">
            <a:noAutofit/>
          </a:bodyPr>
          <a:lstStyle/>
          <a:p>
            <a:pPr lvl="0">
              <a:lnSpc>
                <a:spcPct val="90000"/>
              </a:lnSpc>
              <a:defRPr/>
            </a:pPr>
            <a:r>
              <a:rPr lang="en-IE" sz="1600" dirty="0">
                <a:solidFill>
                  <a:srgbClr val="84ACB6">
                    <a:lumMod val="50000"/>
                  </a:srgbClr>
                </a:solidFill>
              </a:rPr>
              <a:t>Avoid changing employers during the process where possible. </a:t>
            </a:r>
          </a:p>
        </p:txBody>
      </p:sp>
      <p:sp>
        <p:nvSpPr>
          <p:cNvPr id="29" name="Freeform 28"/>
          <p:cNvSpPr/>
          <p:nvPr/>
        </p:nvSpPr>
        <p:spPr>
          <a:xfrm>
            <a:off x="1340512" y="3924121"/>
            <a:ext cx="1103576" cy="1103576"/>
          </a:xfrm>
          <a:custGeom>
            <a:avLst/>
            <a:gdLst>
              <a:gd name="connsiteX0" fmla="*/ 0 w 1103576"/>
              <a:gd name="connsiteY0" fmla="*/ 551788 h 1103576"/>
              <a:gd name="connsiteX1" fmla="*/ 551788 w 1103576"/>
              <a:gd name="connsiteY1" fmla="*/ 0 h 1103576"/>
              <a:gd name="connsiteX2" fmla="*/ 1103576 w 1103576"/>
              <a:gd name="connsiteY2" fmla="*/ 551788 h 1103576"/>
              <a:gd name="connsiteX3" fmla="*/ 551788 w 1103576"/>
              <a:gd name="connsiteY3" fmla="*/ 1103576 h 1103576"/>
              <a:gd name="connsiteX4" fmla="*/ 0 w 1103576"/>
              <a:gd name="connsiteY4" fmla="*/ 551788 h 1103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3576" h="1103576">
                <a:moveTo>
                  <a:pt x="0" y="551788"/>
                </a:moveTo>
                <a:cubicBezTo>
                  <a:pt x="0" y="247044"/>
                  <a:pt x="247044" y="0"/>
                  <a:pt x="551788" y="0"/>
                </a:cubicBezTo>
                <a:cubicBezTo>
                  <a:pt x="856532" y="0"/>
                  <a:pt x="1103576" y="247044"/>
                  <a:pt x="1103576" y="551788"/>
                </a:cubicBezTo>
                <a:cubicBezTo>
                  <a:pt x="1103576" y="856532"/>
                  <a:pt x="856532" y="1103576"/>
                  <a:pt x="551788" y="1103576"/>
                </a:cubicBezTo>
                <a:cubicBezTo>
                  <a:pt x="247044" y="1103576"/>
                  <a:pt x="0" y="856532"/>
                  <a:pt x="0" y="55178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1615" tIns="161615" rIns="161615" bIns="161615" numCol="1" spcCol="1270" anchor="ctr" anchorCtr="0">
            <a:noAutofit/>
          </a:bodyPr>
          <a:lstStyle/>
          <a:p>
            <a:pPr marL="0" marR="0" lvl="0" indent="0" algn="ctr" defTabSz="2444750" rtl="0" eaLnBrk="1" fontAlgn="auto" latinLnBrk="0" hangingPunct="1">
              <a:lnSpc>
                <a:spcPct val="90000"/>
              </a:lnSpc>
              <a:spcBef>
                <a:spcPct val="0"/>
              </a:spcBef>
              <a:spcAft>
                <a:spcPct val="3500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alibri" panose="020F0502020204030204"/>
                <a:ea typeface="+mn-ea"/>
                <a:cs typeface="+mn-cs"/>
              </a:rPr>
              <a:t>4</a:t>
            </a:r>
          </a:p>
        </p:txBody>
      </p:sp>
      <p:sp>
        <p:nvSpPr>
          <p:cNvPr id="30" name="Freeform 29"/>
          <p:cNvSpPr/>
          <p:nvPr/>
        </p:nvSpPr>
        <p:spPr>
          <a:xfrm>
            <a:off x="6270121" y="4475909"/>
            <a:ext cx="2896622" cy="1787329"/>
          </a:xfrm>
          <a:custGeom>
            <a:avLst/>
            <a:gdLst>
              <a:gd name="connsiteX0" fmla="*/ 0 w 2403991"/>
              <a:gd name="connsiteY0" fmla="*/ 0 h 1603462"/>
              <a:gd name="connsiteX1" fmla="*/ 2403991 w 2403991"/>
              <a:gd name="connsiteY1" fmla="*/ 0 h 1603462"/>
              <a:gd name="connsiteX2" fmla="*/ 2403991 w 2403991"/>
              <a:gd name="connsiteY2" fmla="*/ 1603462 h 1603462"/>
              <a:gd name="connsiteX3" fmla="*/ 0 w 2403991"/>
              <a:gd name="connsiteY3" fmla="*/ 1603462 h 1603462"/>
              <a:gd name="connsiteX4" fmla="*/ 0 w 2403991"/>
              <a:gd name="connsiteY4" fmla="*/ 0 h 16034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3991" h="1603462">
                <a:moveTo>
                  <a:pt x="0" y="0"/>
                </a:moveTo>
                <a:lnTo>
                  <a:pt x="2403991" y="0"/>
                </a:lnTo>
                <a:lnTo>
                  <a:pt x="2403991" y="1603462"/>
                </a:lnTo>
                <a:lnTo>
                  <a:pt x="0" y="1603462"/>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84639" tIns="99568" rIns="99568" bIns="99568" numCol="1" spcCol="1270" anchor="ctr" anchorCtr="0">
            <a:noAutofit/>
          </a:bodyPr>
          <a:lstStyle/>
          <a:p>
            <a:pPr lvl="0">
              <a:lnSpc>
                <a:spcPct val="90000"/>
              </a:lnSpc>
              <a:defRPr/>
            </a:pPr>
            <a:r>
              <a:rPr lang="en-IE" sz="1600" dirty="0">
                <a:solidFill>
                  <a:srgbClr val="84ACB6">
                    <a:lumMod val="50000"/>
                  </a:srgbClr>
                </a:solidFill>
              </a:rPr>
              <a:t>Be pro-active and link in with estate agents directly once mortgage approval is secured. </a:t>
            </a:r>
            <a:r>
              <a:rPr lang="en-IE" sz="1600" b="1" u="sng" dirty="0">
                <a:solidFill>
                  <a:srgbClr val="84ACB6">
                    <a:lumMod val="50000"/>
                  </a:srgbClr>
                </a:solidFill>
              </a:rPr>
              <a:t>DON’T</a:t>
            </a:r>
            <a:r>
              <a:rPr lang="en-IE" sz="1600" dirty="0">
                <a:solidFill>
                  <a:srgbClr val="84ACB6">
                    <a:lumMod val="50000"/>
                  </a:srgbClr>
                </a:solidFill>
              </a:rPr>
              <a:t> rely solely on online property searches. </a:t>
            </a:r>
          </a:p>
        </p:txBody>
      </p:sp>
      <p:sp>
        <p:nvSpPr>
          <p:cNvPr id="31" name="Freeform 30"/>
          <p:cNvSpPr/>
          <p:nvPr/>
        </p:nvSpPr>
        <p:spPr>
          <a:xfrm>
            <a:off x="5412096" y="3924121"/>
            <a:ext cx="1103576" cy="1103576"/>
          </a:xfrm>
          <a:custGeom>
            <a:avLst/>
            <a:gdLst>
              <a:gd name="connsiteX0" fmla="*/ 0 w 1103576"/>
              <a:gd name="connsiteY0" fmla="*/ 551788 h 1103576"/>
              <a:gd name="connsiteX1" fmla="*/ 551788 w 1103576"/>
              <a:gd name="connsiteY1" fmla="*/ 0 h 1103576"/>
              <a:gd name="connsiteX2" fmla="*/ 1103576 w 1103576"/>
              <a:gd name="connsiteY2" fmla="*/ 551788 h 1103576"/>
              <a:gd name="connsiteX3" fmla="*/ 551788 w 1103576"/>
              <a:gd name="connsiteY3" fmla="*/ 1103576 h 1103576"/>
              <a:gd name="connsiteX4" fmla="*/ 0 w 1103576"/>
              <a:gd name="connsiteY4" fmla="*/ 551788 h 1103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3576" h="1103576">
                <a:moveTo>
                  <a:pt x="0" y="551788"/>
                </a:moveTo>
                <a:cubicBezTo>
                  <a:pt x="0" y="247044"/>
                  <a:pt x="247044" y="0"/>
                  <a:pt x="551788" y="0"/>
                </a:cubicBezTo>
                <a:cubicBezTo>
                  <a:pt x="856532" y="0"/>
                  <a:pt x="1103576" y="247044"/>
                  <a:pt x="1103576" y="551788"/>
                </a:cubicBezTo>
                <a:cubicBezTo>
                  <a:pt x="1103576" y="856532"/>
                  <a:pt x="856532" y="1103576"/>
                  <a:pt x="551788" y="1103576"/>
                </a:cubicBezTo>
                <a:cubicBezTo>
                  <a:pt x="247044" y="1103576"/>
                  <a:pt x="0" y="856532"/>
                  <a:pt x="0" y="55178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1615" tIns="161615" rIns="161615" bIns="161615" numCol="1" spcCol="1270" anchor="ctr" anchorCtr="0">
            <a:noAutofit/>
          </a:bodyPr>
          <a:lstStyle/>
          <a:p>
            <a:pPr marL="0" marR="0" lvl="0" indent="0" algn="ctr" defTabSz="2444750" rtl="0" eaLnBrk="1" fontAlgn="auto" latinLnBrk="0" hangingPunct="1">
              <a:lnSpc>
                <a:spcPct val="90000"/>
              </a:lnSpc>
              <a:spcBef>
                <a:spcPct val="0"/>
              </a:spcBef>
              <a:spcAft>
                <a:spcPct val="3500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alibri" panose="020F0502020204030204"/>
                <a:ea typeface="+mn-ea"/>
                <a:cs typeface="+mn-cs"/>
              </a:rPr>
              <a:t>5</a:t>
            </a:r>
          </a:p>
        </p:txBody>
      </p:sp>
      <p:pic>
        <p:nvPicPr>
          <p:cNvPr id="17" name="Picture 16" descr="A close up of a sign&#10;&#10;Description generated with high confidence">
            <a:extLst>
              <a:ext uri="{FF2B5EF4-FFF2-40B4-BE49-F238E27FC236}">
                <a16:creationId xmlns:a16="http://schemas.microsoft.com/office/drawing/2014/main" id="{2BDD2034-BF4C-473F-8949-6F44CEAA25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10162" y="6332884"/>
            <a:ext cx="2377052" cy="494771"/>
          </a:xfrm>
          <a:prstGeom prst="rect">
            <a:avLst/>
          </a:prstGeom>
        </p:spPr>
      </p:pic>
    </p:spTree>
    <p:extLst>
      <p:ext uri="{BB962C8B-B14F-4D97-AF65-F5344CB8AC3E}">
        <p14:creationId xmlns:p14="http://schemas.microsoft.com/office/powerpoint/2010/main" val="1258354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E742A-7C7D-4CE5-95DF-B062A21A935E}"/>
              </a:ext>
            </a:extLst>
          </p:cNvPr>
          <p:cNvSpPr>
            <a:spLocks noGrp="1"/>
          </p:cNvSpPr>
          <p:nvPr>
            <p:ph type="title"/>
          </p:nvPr>
        </p:nvSpPr>
        <p:spPr>
          <a:xfrm>
            <a:off x="3069770" y="-289249"/>
            <a:ext cx="8284029" cy="1502229"/>
          </a:xfrm>
        </p:spPr>
        <p:txBody>
          <a:bodyPr/>
          <a:lstStyle/>
          <a:p>
            <a:r>
              <a:rPr lang="en-IE" dirty="0"/>
              <a:t>  </a:t>
            </a:r>
            <a:r>
              <a:rPr lang="en-IE" sz="3200" dirty="0">
                <a:solidFill>
                  <a:schemeClr val="accent6">
                    <a:lumMod val="75000"/>
                  </a:schemeClr>
                </a:solidFill>
              </a:rPr>
              <a:t>Central Bank (CBI) Exception Rules</a:t>
            </a:r>
          </a:p>
        </p:txBody>
      </p:sp>
      <p:sp>
        <p:nvSpPr>
          <p:cNvPr id="3" name="Content Placeholder 2">
            <a:extLst>
              <a:ext uri="{FF2B5EF4-FFF2-40B4-BE49-F238E27FC236}">
                <a16:creationId xmlns:a16="http://schemas.microsoft.com/office/drawing/2014/main" id="{F6DC2285-43F8-4D0C-AD39-AFCFAA432D88}"/>
              </a:ext>
            </a:extLst>
          </p:cNvPr>
          <p:cNvSpPr>
            <a:spLocks noGrp="1"/>
          </p:cNvSpPr>
          <p:nvPr>
            <p:ph idx="1"/>
          </p:nvPr>
        </p:nvSpPr>
        <p:spPr/>
        <p:txBody>
          <a:bodyPr>
            <a:normAutofit/>
          </a:bodyPr>
          <a:lstStyle/>
          <a:p>
            <a:pPr marL="0" indent="0" fontAlgn="base">
              <a:buNone/>
            </a:pPr>
            <a:r>
              <a:rPr lang="en-IE" dirty="0">
                <a:solidFill>
                  <a:srgbClr val="002060"/>
                </a:solidFill>
              </a:rPr>
              <a:t>Loan to income limits (LTI)</a:t>
            </a:r>
          </a:p>
          <a:p>
            <a:pPr marL="0" indent="0" fontAlgn="base">
              <a:buNone/>
            </a:pPr>
            <a:r>
              <a:rPr lang="en-IE" sz="1600" dirty="0">
                <a:solidFill>
                  <a:srgbClr val="002060"/>
                </a:solidFill>
              </a:rPr>
              <a:t>As a first time buyer a bank can lend up to 4 times your combined salary, exemptions are available where the lender can increase this limit.</a:t>
            </a:r>
          </a:p>
          <a:p>
            <a:pPr marL="0" indent="0" fontAlgn="base">
              <a:buNone/>
            </a:pPr>
            <a:r>
              <a:rPr lang="en-IE" sz="1600" dirty="0">
                <a:solidFill>
                  <a:srgbClr val="002060"/>
                </a:solidFill>
              </a:rPr>
              <a:t>Joint income of €100,000 x 4 times = max €400,000 mortgage (standard max multiple)</a:t>
            </a:r>
          </a:p>
          <a:p>
            <a:pPr marL="0" indent="0" fontAlgn="base">
              <a:buNone/>
            </a:pPr>
            <a:r>
              <a:rPr lang="en-IE" sz="1600" dirty="0">
                <a:solidFill>
                  <a:srgbClr val="002060"/>
                </a:solidFill>
              </a:rPr>
              <a:t>Joint income of €100,000 x 4.5 times = max €450,000 mortgage (LTI Exemption)</a:t>
            </a:r>
          </a:p>
          <a:p>
            <a:pPr marL="0" indent="0" fontAlgn="base">
              <a:buNone/>
            </a:pPr>
            <a:endParaRPr lang="en-IE" dirty="0">
              <a:solidFill>
                <a:srgbClr val="002060"/>
              </a:solidFill>
            </a:endParaRPr>
          </a:p>
          <a:p>
            <a:pPr marL="0" indent="0" fontAlgn="base">
              <a:buNone/>
            </a:pPr>
            <a:r>
              <a:rPr lang="en-IE" dirty="0">
                <a:solidFill>
                  <a:srgbClr val="002060"/>
                </a:solidFill>
              </a:rPr>
              <a:t>Loan to value limits (LTV) </a:t>
            </a:r>
          </a:p>
          <a:p>
            <a:pPr marL="0" indent="0" fontAlgn="base">
              <a:buNone/>
            </a:pPr>
            <a:r>
              <a:rPr lang="en-IE" sz="1600" dirty="0">
                <a:solidFill>
                  <a:srgbClr val="002060"/>
                </a:solidFill>
              </a:rPr>
              <a:t>A 10% deposit is required for first &amp; second time buyers. For first time buyers, this can be reduced with the Revenue’s Help to Buy scheme for newly built properties. </a:t>
            </a:r>
          </a:p>
          <a:p>
            <a:pPr marL="0" indent="0" fontAlgn="base">
              <a:buNone/>
            </a:pPr>
            <a:endParaRPr lang="en-IE" sz="1400" dirty="0">
              <a:solidFill>
                <a:srgbClr val="002060"/>
              </a:solidFill>
            </a:endParaRPr>
          </a:p>
        </p:txBody>
      </p:sp>
      <p:pic>
        <p:nvPicPr>
          <p:cNvPr id="4" name="Picture 3" descr="A close up of a sign&#10;&#10;Description generated with high confidence">
            <a:extLst>
              <a:ext uri="{FF2B5EF4-FFF2-40B4-BE49-F238E27FC236}">
                <a16:creationId xmlns:a16="http://schemas.microsoft.com/office/drawing/2014/main" id="{4EFC0FDA-8088-44DB-87F8-25E0256BD3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162" y="6332884"/>
            <a:ext cx="2377052" cy="494771"/>
          </a:xfrm>
          <a:prstGeom prst="rect">
            <a:avLst/>
          </a:prstGeom>
        </p:spPr>
      </p:pic>
    </p:spTree>
    <p:extLst>
      <p:ext uri="{BB962C8B-B14F-4D97-AF65-F5344CB8AC3E}">
        <p14:creationId xmlns:p14="http://schemas.microsoft.com/office/powerpoint/2010/main" val="1969657591"/>
      </p:ext>
    </p:extLst>
  </p:cSld>
  <p:clrMapOvr>
    <a:masterClrMapping/>
  </p:clrMapOvr>
</p:sld>
</file>

<file path=ppt/theme/theme1.xml><?xml version="1.0" encoding="utf-8"?>
<a:theme xmlns:a="http://schemas.openxmlformats.org/drawingml/2006/main" name="1_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1320</Words>
  <Application>Microsoft Office PowerPoint</Application>
  <PresentationFormat>Widescreen</PresentationFormat>
  <Paragraphs>186</Paragraphs>
  <Slides>15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Times New Roman</vt:lpstr>
      <vt:lpstr>Wingdings</vt:lpstr>
      <vt:lpstr>1_Office Theme</vt:lpstr>
      <vt:lpstr>            </vt:lpstr>
      <vt:lpstr>        </vt:lpstr>
      <vt:lpstr>PowerPoint Presentation</vt:lpstr>
      <vt:lpstr>         All Mortgage Lenders</vt:lpstr>
      <vt:lpstr>        </vt:lpstr>
      <vt:lpstr>What documents do I need?</vt:lpstr>
      <vt:lpstr>What is Approval in Principle </vt:lpstr>
      <vt:lpstr>PowerPoint Presentation</vt:lpstr>
      <vt:lpstr>  Central Bank (CBI) Exception Rules</vt:lpstr>
      <vt:lpstr>Help to Buy Scheme</vt:lpstr>
      <vt:lpstr>First Home Scheme</vt:lpstr>
      <vt:lpstr>Associated costs</vt:lpstr>
      <vt:lpstr>        </vt:lpstr>
      <vt:lpstr>PowerPoint Presentation</vt:lpstr>
      <vt:lpstr>        MOVING FORWARD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Darragh Henry</dc:creator>
  <cp:lastModifiedBy>Ciara Calder</cp:lastModifiedBy>
  <cp:revision>176</cp:revision>
  <cp:lastPrinted>2019-12-12T13:50:31Z</cp:lastPrinted>
  <dcterms:created xsi:type="dcterms:W3CDTF">2018-06-20T16:25:41Z</dcterms:created>
  <dcterms:modified xsi:type="dcterms:W3CDTF">2023-07-28T14:49:12Z</dcterms:modified>
</cp:coreProperties>
</file>